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lb" ContentType="model/gltf.binary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6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4.jp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6"/>
  </p:notesMasterIdLst>
  <p:sldIdLst>
    <p:sldId id="256" r:id="rId2"/>
    <p:sldId id="261" r:id="rId3"/>
    <p:sldId id="317" r:id="rId4"/>
    <p:sldId id="348" r:id="rId5"/>
    <p:sldId id="349" r:id="rId6"/>
    <p:sldId id="375" r:id="rId7"/>
    <p:sldId id="378" r:id="rId8"/>
    <p:sldId id="319" r:id="rId9"/>
    <p:sldId id="330" r:id="rId10"/>
    <p:sldId id="320" r:id="rId11"/>
    <p:sldId id="343" r:id="rId12"/>
    <p:sldId id="334" r:id="rId13"/>
    <p:sldId id="328" r:id="rId14"/>
    <p:sldId id="333" r:id="rId15"/>
    <p:sldId id="357" r:id="rId16"/>
    <p:sldId id="373" r:id="rId17"/>
    <p:sldId id="380" r:id="rId18"/>
    <p:sldId id="356" r:id="rId19"/>
    <p:sldId id="382" r:id="rId20"/>
    <p:sldId id="376" r:id="rId21"/>
    <p:sldId id="339" r:id="rId22"/>
    <p:sldId id="383" r:id="rId23"/>
    <p:sldId id="337" r:id="rId24"/>
    <p:sldId id="340" r:id="rId25"/>
    <p:sldId id="358" r:id="rId26"/>
    <p:sldId id="381" r:id="rId27"/>
    <p:sldId id="355" r:id="rId28"/>
    <p:sldId id="359" r:id="rId29"/>
    <p:sldId id="370" r:id="rId30"/>
    <p:sldId id="369" r:id="rId31"/>
    <p:sldId id="368" r:id="rId32"/>
    <p:sldId id="345" r:id="rId33"/>
    <p:sldId id="379" r:id="rId34"/>
    <p:sldId id="278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Lato" panose="020F0502020204030203" pitchFamily="34" charset="0"/>
      <p:regular r:id="rId42"/>
      <p:bold r:id="rId43"/>
      <p:italic r:id="rId44"/>
      <p:boldItalic r:id="rId45"/>
    </p:embeddedFont>
    <p:embeddedFont>
      <p:font typeface="Raleway" pitchFamily="2" charset="-94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E9C3D"/>
    <a:srgbClr val="E2FFEE"/>
    <a:srgbClr val="BFFFDF"/>
    <a:srgbClr val="2185C5"/>
    <a:srgbClr val="C90001"/>
    <a:srgbClr val="ED9485"/>
    <a:srgbClr val="66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18" autoAdjust="0"/>
    <p:restoredTop sz="95775" autoAdjust="0"/>
  </p:normalViewPr>
  <p:slideViewPr>
    <p:cSldViewPr snapToGrid="0">
      <p:cViewPr varScale="1">
        <p:scale>
          <a:sx n="109" d="100"/>
          <a:sy n="109" d="100"/>
        </p:scale>
        <p:origin x="917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6T09:49:08.8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38 35 24575,'10'-9'0,"-3"1"0,-5 6 0,-2-2 0,-7-2 0,4 4 0,-6-2 0,5 4 0,1 0 0,-4 0 0,2 0 0,-2 0 0,1 0 0,4 4 0,-2 1 0,4 1 0,0 2 0,0-5 0,0 2 0,2 1 0,0 0 0,0-1 0,1-1 0,-1 2 0,2-2 0,0 2 0,0-3 0,-1 1 0,1 0 0,0 0 0,2 0 0,-2 0 0,2-2 0,-1-1 0,0-1 0,2 0 0,-3 2 0,2-2 0,-1 2 0,0 0 0,0-2 0,1 4 0,-2-4 0,2 2 0,-1 0 0,0 0 0,0 0 0,-1 2 0,0-2 0,0 2 0,0-1 0,0 3 0,-2-2 0,3 2 0,-4-2 0,4 0 0,-3 1 0,1 0 0,2 0 0,-3-3 0,5 0 0,-1-2 0,-2-2 0,0-4 0,-4-1 0,0-5 0,0 5 0,0-3 0,0 5 0,0-3 0,0 3 0,-2-1 0,0 1 0,0 0 0,0-1 0,2 1 0,0 1 0,0-3 0,0 3 0,0-2 0,0 1 0,-2 1 0,0-2 0,-4 4 0,2 0 0,-4 2 0,4 0 0,-2 0 0,0 0 0,2 0 0,-5 2 0,5 0 0,-4 5 0,3-3 0,-3 2 0,3 0 0,-1-1 0,2 1 0,2-2 0,-2 0 0,2 2 0,-2-4 0,1 5 0,2-3 0,-1 2 0,-2-3 0,-2-1 0,0 0 0,1-2 0,-1 2 0,2-2 0,-2 1 0,0 0 0,2 1 0,-3-2 0,4 4 0,0 1 0,17 7 0,-7-5 0,11-1 0,-11-3 0,1 0 0,-3 1 0,3-2 0,-4 0 0,2-2 0,1 0 0,-3 2 0,2-2 0,2 2 0,-3 0 0,3-2 0,-4 4 0,0-2 0,1 2 0,0-2 0,0 1 0,1-2 0,-1 2 0,1 0 0,0-1 0,-1 1 0,1 0 0,0 1 0,-2 0 0,2 0 0,-2 0 0,0 0 0,0 0 0,0 0 0,2-2 0,-2-1 0,2 1 0,-1 0 0,-2 2 0,4 0 0,-5-1 0,4 0 0,-1-3 0,0 4 0,0-4 0,3 4 0,-3-3 0,3 0 0,-4-1 0,1 0 0,2 0 0,-1 0 0,1 0 0,-2 0 0,3 0 0,-3 0 0,3 0 0,-2 0 0,1 0 0,1 0 0,-3 0 0,1 0 0,-1 0 0,0 0 0,2 0 0,-3 0 0,2 0 0,-1 0 0,-1-3 0,2-2 0,-2-1 0,-2 0 0,0 1 0,-1 0 0,0 0 0,1-1 0,-2 1 0,0-3 0,0 4 0,0-2 0,0 0 0,0 2 0,0-4 0,0 4 0,0-2 0,0 1 0,0 1 0,0-3 0,0 2 0,0 0 0,-6-1 0,3 4 0,-2-3 0,-1 4 0,21-2 0,-13 2 0,15 0 0,-15 3 0,1-2 0,1 7 0,0-6 0,2 4 0,-1-5 0,-1 0 0,3 0 0,-3 0 0,3 2 0,-5 3 0,2 0 0,-4 2 0,0-2 0,0-1 0,-2 4 0,0-4 0,-1 1 0,0 1 0,1-4 0,0 5 0,0-3 0,2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55964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1861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5382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642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5996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76545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96927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506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3724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620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3104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8727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27963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492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497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6784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845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471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0839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548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86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0621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097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9209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96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461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8304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6689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microsoft.com/office/2017/06/relationships/model3d" Target="../media/model3d1.glb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1.png"/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0.png"/><Relationship Id="rId5" Type="http://schemas.openxmlformats.org/officeDocument/2006/relationships/image" Target="../media/image17.png"/><Relationship Id="rId15" Type="http://schemas.openxmlformats.org/officeDocument/2006/relationships/image" Target="../media/image19.jpeg"/><Relationship Id="rId4" Type="http://schemas.openxmlformats.org/officeDocument/2006/relationships/image" Target="../media/image2.png"/><Relationship Id="rId9" Type="http://schemas.openxmlformats.org/officeDocument/2006/relationships/customXml" Target="../ink/ink1.xml"/><Relationship Id="rId1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.jpg"/><Relationship Id="rId7" Type="http://schemas.openxmlformats.org/officeDocument/2006/relationships/image" Target="../media/image32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7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2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png"/><Relationship Id="rId9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jpe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2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2">
            <a:extLst>
              <a:ext uri="{FF2B5EF4-FFF2-40B4-BE49-F238E27FC236}">
                <a16:creationId xmlns:a16="http://schemas.microsoft.com/office/drawing/2014/main" id="{0CB7491E-B66A-45CB-B04C-47767746F807}"/>
              </a:ext>
            </a:extLst>
          </p:cNvPr>
          <p:cNvSpPr txBox="1">
            <a:spLocks/>
          </p:cNvSpPr>
          <p:nvPr/>
        </p:nvSpPr>
        <p:spPr>
          <a:xfrm>
            <a:off x="889264" y="3513648"/>
            <a:ext cx="3262745" cy="179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spcBef>
                <a:spcPts val="600"/>
              </a:spcBef>
            </a:pPr>
            <a:r>
              <a:rPr lang="tr-TR" sz="1800" spc="5" dirty="0">
                <a:solidFill>
                  <a:schemeClr val="tx1"/>
                </a:solidFill>
                <a:latin typeface="Lato" panose="020B0604020202020204" charset="-94"/>
              </a:rPr>
              <a:t>Sevde Zümrüt İspay</a:t>
            </a:r>
          </a:p>
          <a:p>
            <a:pPr lvl="0">
              <a:spcBef>
                <a:spcPts val="600"/>
              </a:spcBef>
            </a:pPr>
            <a:r>
              <a:rPr lang="tr-TR" sz="1800" spc="5" dirty="0">
                <a:solidFill>
                  <a:schemeClr val="tx1"/>
                </a:solidFill>
                <a:latin typeface="Lato" panose="020B0604020202020204" charset="-94"/>
                <a:sym typeface="Arial"/>
              </a:rPr>
              <a:t>Melis Karakurt</a:t>
            </a:r>
          </a:p>
          <a:p>
            <a:pPr lvl="0">
              <a:spcBef>
                <a:spcPts val="600"/>
              </a:spcBef>
            </a:pPr>
            <a:r>
              <a:rPr lang="tr-TR" sz="1800" spc="5" dirty="0">
                <a:solidFill>
                  <a:schemeClr val="tx1"/>
                </a:solidFill>
                <a:latin typeface="Lato" panose="020B0604020202020204" charset="-94"/>
                <a:sym typeface="Arial"/>
              </a:rPr>
              <a:t>Burak</a:t>
            </a:r>
            <a:r>
              <a:rPr lang="tr-TR" sz="1800" spc="5" dirty="0">
                <a:solidFill>
                  <a:schemeClr val="tx1"/>
                </a:solidFill>
                <a:latin typeface="Lato" panose="020B0604020202020204" charset="-94"/>
              </a:rPr>
              <a:t> Kurt</a:t>
            </a:r>
          </a:p>
          <a:p>
            <a:pPr lvl="0">
              <a:spcBef>
                <a:spcPts val="600"/>
              </a:spcBef>
            </a:pPr>
            <a:r>
              <a:rPr lang="tr-TR" sz="1800" spc="5" dirty="0">
                <a:solidFill>
                  <a:schemeClr val="tx1"/>
                </a:solidFill>
                <a:latin typeface="Lato" panose="020B0604020202020204" charset="-94"/>
              </a:rPr>
              <a:t>Güner Şirin</a:t>
            </a: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3053FC73-2DA8-4512-AD60-A5B79D41A209}"/>
              </a:ext>
            </a:extLst>
          </p:cNvPr>
          <p:cNvSpPr txBox="1">
            <a:spLocks/>
          </p:cNvSpPr>
          <p:nvPr/>
        </p:nvSpPr>
        <p:spPr>
          <a:xfrm>
            <a:off x="3110345" y="3827697"/>
            <a:ext cx="2923310" cy="159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>
              <a:spcBef>
                <a:spcPts val="600"/>
              </a:spcBef>
            </a:pPr>
            <a:r>
              <a:rPr lang="tr-TR" sz="1800" spc="5" dirty="0">
                <a:solidFill>
                  <a:schemeClr val="tx1"/>
                </a:solidFill>
                <a:latin typeface="Lato" panose="020B0604020202020204" charset="-94"/>
              </a:rPr>
              <a:t>Levent Kandiller</a:t>
            </a:r>
          </a:p>
          <a:p>
            <a:pPr lvl="0">
              <a:spcBef>
                <a:spcPts val="600"/>
              </a:spcBef>
            </a:pPr>
            <a:r>
              <a:rPr lang="tr-TR" sz="1800" spc="5" dirty="0">
                <a:solidFill>
                  <a:schemeClr val="tx1"/>
                </a:solidFill>
                <a:latin typeface="Lato" panose="020B0604020202020204" charset="-94"/>
              </a:rPr>
              <a:t>Simge </a:t>
            </a:r>
            <a:r>
              <a:rPr lang="tr-TR" sz="1800" spc="5" dirty="0" err="1">
                <a:solidFill>
                  <a:schemeClr val="tx1"/>
                </a:solidFill>
                <a:latin typeface="Lato" panose="020B0604020202020204" charset="-94"/>
              </a:rPr>
              <a:t>Güçlükol</a:t>
            </a:r>
            <a:r>
              <a:rPr lang="tr-TR" sz="1800" spc="5" dirty="0">
                <a:solidFill>
                  <a:schemeClr val="tx1"/>
                </a:solidFill>
                <a:latin typeface="Lato" panose="020B0604020202020204" charset="-94"/>
              </a:rPr>
              <a:t> Ergin</a:t>
            </a:r>
          </a:p>
        </p:txBody>
      </p:sp>
      <p:sp>
        <p:nvSpPr>
          <p:cNvPr id="13" name="Google Shape;102;p14">
            <a:extLst>
              <a:ext uri="{FF2B5EF4-FFF2-40B4-BE49-F238E27FC236}">
                <a16:creationId xmlns:a16="http://schemas.microsoft.com/office/drawing/2014/main" id="{56095581-5015-8BF6-7904-A9C6387C12A6}"/>
              </a:ext>
            </a:extLst>
          </p:cNvPr>
          <p:cNvSpPr txBox="1">
            <a:spLocks/>
          </p:cNvSpPr>
          <p:nvPr/>
        </p:nvSpPr>
        <p:spPr>
          <a:xfrm>
            <a:off x="637887" y="2770079"/>
            <a:ext cx="7191564" cy="895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600" b="1" dirty="0">
                <a:solidFill>
                  <a:schemeClr val="accent1"/>
                </a:solidFill>
              </a:rPr>
              <a:t>A WAREHOUSE MANAGEMENT DECISION SUPPORT SYSTEM FOR TOT</a:t>
            </a:r>
            <a:r>
              <a:rPr lang="en-GB" sz="2600" b="1" dirty="0">
                <a:solidFill>
                  <a:schemeClr val="accent1"/>
                </a:solidFill>
              </a:rPr>
              <a:t>O</a:t>
            </a:r>
            <a:r>
              <a:rPr lang="tr-TR" sz="2600" b="1" dirty="0">
                <a:solidFill>
                  <a:schemeClr val="accent1"/>
                </a:solidFill>
              </a:rPr>
              <a:t>MAK</a:t>
            </a:r>
          </a:p>
        </p:txBody>
      </p:sp>
      <p:pic>
        <p:nvPicPr>
          <p:cNvPr id="2" name="object 48">
            <a:extLst>
              <a:ext uri="{FF2B5EF4-FFF2-40B4-BE49-F238E27FC236}">
                <a16:creationId xmlns:a16="http://schemas.microsoft.com/office/drawing/2014/main" id="{60A04CC1-C33A-A4FE-671C-92D947702A29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35766" y="3961886"/>
            <a:ext cx="715253" cy="648718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0109D3BD-AA18-103B-318B-5EC09E5C0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5" y="3954342"/>
            <a:ext cx="795240" cy="711972"/>
          </a:xfrm>
          <a:prstGeom prst="rect">
            <a:avLst/>
          </a:prstGeom>
        </p:spPr>
      </p:pic>
      <p:sp>
        <p:nvSpPr>
          <p:cNvPr id="12" name="Google Shape;88;p12">
            <a:extLst>
              <a:ext uri="{FF2B5EF4-FFF2-40B4-BE49-F238E27FC236}">
                <a16:creationId xmlns:a16="http://schemas.microsoft.com/office/drawing/2014/main" id="{91CFD7A3-41F5-8693-B5E4-086D43CA0FB6}"/>
              </a:ext>
            </a:extLst>
          </p:cNvPr>
          <p:cNvSpPr txBox="1">
            <a:spLocks/>
          </p:cNvSpPr>
          <p:nvPr/>
        </p:nvSpPr>
        <p:spPr>
          <a:xfrm>
            <a:off x="5689293" y="3815150"/>
            <a:ext cx="1904513" cy="89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lvl="0">
              <a:spcBef>
                <a:spcPts val="600"/>
              </a:spcBef>
            </a:pPr>
            <a:r>
              <a:rPr lang="tr-TR" sz="1800" spc="5" dirty="0">
                <a:solidFill>
                  <a:schemeClr val="tx1"/>
                </a:solidFill>
                <a:latin typeface="Lato" panose="020B0604020202020204" charset="-94"/>
              </a:rPr>
              <a:t>İrem Amaç</a:t>
            </a:r>
          </a:p>
          <a:p>
            <a:pPr lvl="0">
              <a:spcBef>
                <a:spcPts val="600"/>
              </a:spcBef>
            </a:pPr>
            <a:r>
              <a:rPr lang="tr-TR" sz="1800" spc="5" dirty="0">
                <a:solidFill>
                  <a:schemeClr val="tx1"/>
                </a:solidFill>
                <a:latin typeface="Lato" panose="020B0604020202020204" charset="-94"/>
              </a:rPr>
              <a:t>Doğuş Özbaş</a:t>
            </a:r>
          </a:p>
        </p:txBody>
      </p:sp>
      <p:pic>
        <p:nvPicPr>
          <p:cNvPr id="16" name="Picture 15" descr="A picture containing text, scene, warehouse&#10;&#10;Description automatically generated">
            <a:extLst>
              <a:ext uri="{FF2B5EF4-FFF2-40B4-BE49-F238E27FC236}">
                <a16:creationId xmlns:a16="http://schemas.microsoft.com/office/drawing/2014/main" id="{BC6B9CC7-01FF-483F-0777-04C909A2A8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3" r="19803" b="10805"/>
          <a:stretch/>
        </p:blipFill>
        <p:spPr>
          <a:xfrm>
            <a:off x="0" y="0"/>
            <a:ext cx="7379369" cy="25586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69407-E06E-B5D0-9655-6B7D6C24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84682"/>
            <a:ext cx="7239000" cy="2819400"/>
          </a:xfrm>
          <a:prstGeom prst="rect">
            <a:avLst/>
          </a:prstGeom>
        </p:spPr>
      </p:pic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514668" y="3978918"/>
            <a:ext cx="832421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b="1" dirty="0">
                <a:solidFill>
                  <a:schemeClr val="accent1"/>
                </a:solidFill>
              </a:rPr>
              <a:t>MODELING APPROACH AND </a:t>
            </a:r>
            <a:br>
              <a:rPr lang="tr-TR" sz="2800" b="1" dirty="0">
                <a:solidFill>
                  <a:schemeClr val="accent1"/>
                </a:solidFill>
              </a:rPr>
            </a:br>
            <a:r>
              <a:rPr lang="tr-TR" sz="2800" b="1" dirty="0">
                <a:solidFill>
                  <a:schemeClr val="accent1"/>
                </a:solidFill>
              </a:rPr>
              <a:t>SOLUTION METHODS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67353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dirty="0"/>
          </a:p>
        </p:txBody>
      </p:sp>
      <p:pic>
        <p:nvPicPr>
          <p:cNvPr id="8" name="object 48">
            <a:extLst>
              <a:ext uri="{FF2B5EF4-FFF2-40B4-BE49-F238E27FC236}">
                <a16:creationId xmlns:a16="http://schemas.microsoft.com/office/drawing/2014/main" id="{3D5585C1-8C12-6B8C-61FE-C0DD10E5F304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0279A62-2928-65D7-D676-32E4AA3CB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77779"/>
            <a:ext cx="408493" cy="3657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1DB9D5-0580-D110-6FEE-D682E0CCD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253688"/>
            <a:ext cx="7448550" cy="34813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71C0AF-0CE3-0ED9-3DBE-E91FFC8B380A}"/>
              </a:ext>
            </a:extLst>
          </p:cNvPr>
          <p:cNvSpPr txBox="1"/>
          <p:nvPr/>
        </p:nvSpPr>
        <p:spPr>
          <a:xfrm>
            <a:off x="2067943" y="4960639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874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40B3-AD20-9696-D490-20C213F1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00" y="217650"/>
            <a:ext cx="6462600" cy="857400"/>
          </a:xfrm>
        </p:spPr>
        <p:txBody>
          <a:bodyPr/>
          <a:lstStyle/>
          <a:p>
            <a:r>
              <a:rPr lang="en-GB" dirty="0"/>
              <a:t>Our Approach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4CFC6-136C-59A5-8DFA-54727B463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3271181" cy="3725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Mathematical Modelling Based Decisions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Tactical Level</a:t>
            </a:r>
            <a:r>
              <a:rPr lang="en-GB" dirty="0"/>
              <a:t>: Shelf Allocation for 6 months based on sales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Operational Level</a:t>
            </a:r>
            <a:r>
              <a:rPr lang="en-GB" dirty="0"/>
              <a:t>: Optimizing Forklift pick/place operations per day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9A1C1-3EFC-4533-599A-CFE3C913E7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71D453-E454-2DF4-589D-AD5178AA571A}"/>
              </a:ext>
            </a:extLst>
          </p:cNvPr>
          <p:cNvSpPr/>
          <p:nvPr/>
        </p:nvSpPr>
        <p:spPr>
          <a:xfrm>
            <a:off x="4127891" y="2123797"/>
            <a:ext cx="1393031" cy="67151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14CB56-6F13-B9F5-7DE1-CCCE12F441FA}"/>
              </a:ext>
            </a:extLst>
          </p:cNvPr>
          <p:cNvSpPr/>
          <p:nvPr/>
        </p:nvSpPr>
        <p:spPr>
          <a:xfrm>
            <a:off x="4146348" y="3451151"/>
            <a:ext cx="1393031" cy="67151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BD590A-E9FF-4A25-C46C-474071476103}"/>
              </a:ext>
            </a:extLst>
          </p:cNvPr>
          <p:cNvSpPr txBox="1">
            <a:spLocks/>
          </p:cNvSpPr>
          <p:nvPr/>
        </p:nvSpPr>
        <p:spPr>
          <a:xfrm>
            <a:off x="5024472" y="1020836"/>
            <a:ext cx="410292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Lato"/>
              <a:buChar char="▷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/>
            <a:endParaRPr lang="en-GB" u="sng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Tactical Level</a:t>
            </a:r>
            <a:r>
              <a:rPr lang="en-GB" dirty="0"/>
              <a:t>: Minimize total handling duration </a:t>
            </a:r>
            <a:r>
              <a:rPr lang="en-GB" dirty="0">
                <a:sym typeface="Wingdings" panose="05000000000000000000" pitchFamily="2" charset="2"/>
              </a:rPr>
              <a:t> shelf allocation:</a:t>
            </a:r>
            <a:r>
              <a:rPr lang="en-GB" dirty="0"/>
              <a:t> 6 months based on sales data + ABC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Operational Level</a:t>
            </a:r>
            <a:r>
              <a:rPr lang="en-GB" dirty="0"/>
              <a:t>: Minimize #Forklift sorties and total distance travelled for daily pick/place operations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object 48">
            <a:extLst>
              <a:ext uri="{FF2B5EF4-FFF2-40B4-BE49-F238E27FC236}">
                <a16:creationId xmlns:a16="http://schemas.microsoft.com/office/drawing/2014/main" id="{6DD0CAAA-3AB1-5430-CBAC-200372BF1274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053043D-C999-DF94-75EF-3A641B865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6E3B7-4FE5-0BE8-02B9-DBA979EF5E95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717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3A82F5-A00B-FA94-C2D6-3419FC4D3C20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A7F49598-7A97-8046-9BBE-5610371E5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252717"/>
              </p:ext>
            </p:extLst>
          </p:nvPr>
        </p:nvGraphicFramePr>
        <p:xfrm>
          <a:off x="706067" y="1441631"/>
          <a:ext cx="5773600" cy="83011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721700">
                  <a:extLst>
                    <a:ext uri="{9D8B030D-6E8A-4147-A177-3AD203B41FA5}">
                      <a16:colId xmlns:a16="http://schemas.microsoft.com/office/drawing/2014/main" val="4056051045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1781859368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2614591112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1434025014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1381074216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595590689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4048600407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43909848"/>
                    </a:ext>
                  </a:extLst>
                </a:gridCol>
              </a:tblGrid>
              <a:tr h="166022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tr-TR" sz="900" b="1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                            </a:t>
                      </a:r>
                      <a:r>
                        <a:rPr lang="tr-TR" sz="900" b="1" u="none" strike="noStrik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Demand</a:t>
                      </a:r>
                      <a:r>
                        <a:rPr lang="en-GB" sz="900" b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:</a:t>
                      </a:r>
                      <a:r>
                        <a:rPr lang="tr-TR" sz="900" b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Weeks (Number Of Products)</a:t>
                      </a:r>
                      <a:endParaRPr lang="tr-TR" sz="900" b="1" i="0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646609"/>
                  </a:ext>
                </a:extLst>
              </a:tr>
              <a:tr h="166022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Item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Week</a:t>
                      </a:r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1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Week</a:t>
                      </a:r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Week</a:t>
                      </a:r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Week</a:t>
                      </a:r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4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Week</a:t>
                      </a:r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5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…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 err="1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Week</a:t>
                      </a:r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26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6445192"/>
                  </a:ext>
                </a:extLst>
              </a:tr>
              <a:tr h="166022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24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48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72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…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25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650852"/>
                  </a:ext>
                </a:extLst>
              </a:tr>
              <a:tr h="166022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X3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48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36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60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84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…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43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3098940"/>
                  </a:ext>
                </a:extLst>
              </a:tr>
              <a:tr h="166022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X4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20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32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44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…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 15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04804"/>
                  </a:ext>
                </a:extLst>
              </a:tr>
            </a:tbl>
          </a:graphicData>
        </a:graphic>
      </p:graphicFrame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30FE6502-EF6A-D94F-B604-F6A65C600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180253"/>
              </p:ext>
            </p:extLst>
          </p:nvPr>
        </p:nvGraphicFramePr>
        <p:xfrm>
          <a:off x="6558739" y="2429883"/>
          <a:ext cx="2382537" cy="83011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993528">
                  <a:extLst>
                    <a:ext uri="{9D8B030D-6E8A-4147-A177-3AD203B41FA5}">
                      <a16:colId xmlns:a16="http://schemas.microsoft.com/office/drawing/2014/main" val="3391731818"/>
                    </a:ext>
                  </a:extLst>
                </a:gridCol>
                <a:gridCol w="1389009">
                  <a:extLst>
                    <a:ext uri="{9D8B030D-6E8A-4147-A177-3AD203B41FA5}">
                      <a16:colId xmlns:a16="http://schemas.microsoft.com/office/drawing/2014/main" val="2780172294"/>
                    </a:ext>
                  </a:extLst>
                </a:gridCol>
              </a:tblGrid>
              <a:tr h="31237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Item</a:t>
                      </a:r>
                      <a:endParaRPr lang="tr-TR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#</a:t>
                      </a: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products</a:t>
                      </a:r>
                      <a:r>
                        <a:rPr lang="en-GB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/</a:t>
                      </a: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pallet</a:t>
                      </a:r>
                      <a:endParaRPr lang="tr-TR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56733"/>
                  </a:ext>
                </a:extLst>
              </a:tr>
              <a:tr h="1725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809531"/>
                  </a:ext>
                </a:extLst>
              </a:tr>
              <a:tr h="1725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844157"/>
                  </a:ext>
                </a:extLst>
              </a:tr>
              <a:tr h="1725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7927895"/>
                  </a:ext>
                </a:extLst>
              </a:tr>
            </a:tbl>
          </a:graphicData>
        </a:graphic>
      </p:graphicFrame>
      <p:graphicFrame>
        <p:nvGraphicFramePr>
          <p:cNvPr id="8" name="Tablo 7">
            <a:extLst>
              <a:ext uri="{FF2B5EF4-FFF2-40B4-BE49-F238E27FC236}">
                <a16:creationId xmlns:a16="http://schemas.microsoft.com/office/drawing/2014/main" id="{C33BBDE8-F4CB-124D-A923-79F889B426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43083"/>
              </p:ext>
            </p:extLst>
          </p:nvPr>
        </p:nvGraphicFramePr>
        <p:xfrm>
          <a:off x="706067" y="2437149"/>
          <a:ext cx="5773600" cy="828836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721700">
                  <a:extLst>
                    <a:ext uri="{9D8B030D-6E8A-4147-A177-3AD203B41FA5}">
                      <a16:colId xmlns:a16="http://schemas.microsoft.com/office/drawing/2014/main" val="1054146726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380932705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2491800143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1300594685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1713026871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415093927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245221815"/>
                    </a:ext>
                  </a:extLst>
                </a:gridCol>
                <a:gridCol w="721700">
                  <a:extLst>
                    <a:ext uri="{9D8B030D-6E8A-4147-A177-3AD203B41FA5}">
                      <a16:colId xmlns:a16="http://schemas.microsoft.com/office/drawing/2014/main" val="759643730"/>
                    </a:ext>
                  </a:extLst>
                </a:gridCol>
              </a:tblGrid>
              <a:tr h="164748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highlight>
                            <a:srgbClr val="FF0000"/>
                          </a:highlight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 gridSpan="7"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                           </a:t>
                      </a: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Demand</a:t>
                      </a:r>
                      <a:r>
                        <a:rPr lang="en-GB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: </a:t>
                      </a: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Weeks</a:t>
                      </a: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(</a:t>
                      </a:r>
                      <a:r>
                        <a:rPr lang="en-GB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Number of </a:t>
                      </a: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Pallet</a:t>
                      </a:r>
                      <a:r>
                        <a:rPr lang="en-GB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s</a:t>
                      </a: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)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885583"/>
                  </a:ext>
                </a:extLst>
              </a:tr>
              <a:tr h="16602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Item</a:t>
                      </a: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Week</a:t>
                      </a: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1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Week</a:t>
                      </a: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2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Week</a:t>
                      </a: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3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Week</a:t>
                      </a: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4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Week</a:t>
                      </a: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5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…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Week</a:t>
                      </a: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26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858732"/>
                  </a:ext>
                </a:extLst>
              </a:tr>
              <a:tr h="16602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X2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…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20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654862"/>
                  </a:ext>
                </a:extLst>
              </a:tr>
              <a:tr h="16602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X3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…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24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349505"/>
                  </a:ext>
                </a:extLst>
              </a:tr>
              <a:tr h="16602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X4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…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18 </a:t>
                      </a:r>
                    </a:p>
                  </a:txBody>
                  <a:tcPr marL="9321" marR="9321" marT="932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994331"/>
                  </a:ext>
                </a:extLst>
              </a:tr>
            </a:tbl>
          </a:graphicData>
        </a:graphic>
      </p:graphicFrame>
      <p:graphicFrame>
        <p:nvGraphicFramePr>
          <p:cNvPr id="9" name="Tablo 8">
            <a:extLst>
              <a:ext uri="{FF2B5EF4-FFF2-40B4-BE49-F238E27FC236}">
                <a16:creationId xmlns:a16="http://schemas.microsoft.com/office/drawing/2014/main" id="{E93F3C77-322B-8C4A-9792-C24873261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57042"/>
              </p:ext>
            </p:extLst>
          </p:nvPr>
        </p:nvGraphicFramePr>
        <p:xfrm>
          <a:off x="706067" y="3865770"/>
          <a:ext cx="5773600" cy="747481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025530">
                  <a:extLst>
                    <a:ext uri="{9D8B030D-6E8A-4147-A177-3AD203B41FA5}">
                      <a16:colId xmlns:a16="http://schemas.microsoft.com/office/drawing/2014/main" val="2429723422"/>
                    </a:ext>
                  </a:extLst>
                </a:gridCol>
                <a:gridCol w="1291738">
                  <a:extLst>
                    <a:ext uri="{9D8B030D-6E8A-4147-A177-3AD203B41FA5}">
                      <a16:colId xmlns:a16="http://schemas.microsoft.com/office/drawing/2014/main" val="3394765146"/>
                    </a:ext>
                  </a:extLst>
                </a:gridCol>
                <a:gridCol w="969528">
                  <a:extLst>
                    <a:ext uri="{9D8B030D-6E8A-4147-A177-3AD203B41FA5}">
                      <a16:colId xmlns:a16="http://schemas.microsoft.com/office/drawing/2014/main" val="343138293"/>
                    </a:ext>
                  </a:extLst>
                </a:gridCol>
                <a:gridCol w="868210">
                  <a:extLst>
                    <a:ext uri="{9D8B030D-6E8A-4147-A177-3AD203B41FA5}">
                      <a16:colId xmlns:a16="http://schemas.microsoft.com/office/drawing/2014/main" val="387710217"/>
                    </a:ext>
                  </a:extLst>
                </a:gridCol>
                <a:gridCol w="904239">
                  <a:extLst>
                    <a:ext uri="{9D8B030D-6E8A-4147-A177-3AD203B41FA5}">
                      <a16:colId xmlns:a16="http://schemas.microsoft.com/office/drawing/2014/main" val="2505671380"/>
                    </a:ext>
                  </a:extLst>
                </a:gridCol>
                <a:gridCol w="714355">
                  <a:extLst>
                    <a:ext uri="{9D8B030D-6E8A-4147-A177-3AD203B41FA5}">
                      <a16:colId xmlns:a16="http://schemas.microsoft.com/office/drawing/2014/main" val="1105986297"/>
                    </a:ext>
                  </a:extLst>
                </a:gridCol>
              </a:tblGrid>
              <a:tr h="181966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Item</a:t>
                      </a:r>
                      <a:endParaRPr lang="tr-TR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Max</a:t>
                      </a: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</a:t>
                      </a: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Weekly</a:t>
                      </a: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</a:t>
                      </a: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Demand</a:t>
                      </a:r>
                      <a:endParaRPr lang="tr-TR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Safety Stock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Max ATP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Total Demand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Turnover</a:t>
                      </a:r>
                      <a:endParaRPr lang="tr-TR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411594"/>
                  </a:ext>
                </a:extLst>
              </a:tr>
              <a:tr h="18850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9778888"/>
                  </a:ext>
                </a:extLst>
              </a:tr>
              <a:tr h="18850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2.2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9256076"/>
                  </a:ext>
                </a:extLst>
              </a:tr>
              <a:tr h="18850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9533437"/>
                  </a:ext>
                </a:extLst>
              </a:tr>
            </a:tbl>
          </a:graphicData>
        </a:graphic>
      </p:graphicFrame>
      <p:sp>
        <p:nvSpPr>
          <p:cNvPr id="10" name="Google Shape;124;p17">
            <a:extLst>
              <a:ext uri="{FF2B5EF4-FFF2-40B4-BE49-F238E27FC236}">
                <a16:creationId xmlns:a16="http://schemas.microsoft.com/office/drawing/2014/main" id="{01047CC6-5AA3-966E-1F4C-2D7FD681231F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819444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MODELING APPROACH &amp; SOLUTION METHODS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12" name="Google Shape;94;p13">
            <a:extLst>
              <a:ext uri="{FF2B5EF4-FFF2-40B4-BE49-F238E27FC236}">
                <a16:creationId xmlns:a16="http://schemas.microsoft.com/office/drawing/2014/main" id="{9DBAC4CD-F758-356A-F860-63413E894D0B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Creating Parameters of Model 1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D4722F-9FC1-918F-976D-D2DD223E77C3}"/>
              </a:ext>
            </a:extLst>
          </p:cNvPr>
          <p:cNvSpPr txBox="1"/>
          <p:nvPr/>
        </p:nvSpPr>
        <p:spPr>
          <a:xfrm>
            <a:off x="706066" y="3310719"/>
            <a:ext cx="58526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bg2">
                    <a:lumMod val="50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Production Lead time is one week!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B Model 13" descr="Wooden Euro Pallet Skid">
                <a:extLst>
                  <a:ext uri="{FF2B5EF4-FFF2-40B4-BE49-F238E27FC236}">
                    <a16:creationId xmlns:a16="http://schemas.microsoft.com/office/drawing/2014/main" id="{2489E69D-4752-1541-A675-73B4EEC1BD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22567506"/>
                  </p:ext>
                </p:extLst>
              </p:nvPr>
            </p:nvGraphicFramePr>
            <p:xfrm>
              <a:off x="202724" y="2184325"/>
              <a:ext cx="1003533" cy="64740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003533" cy="647407"/>
                    </a:xfrm>
                    <a:prstGeom prst="rect">
                      <a:avLst/>
                    </a:prstGeom>
                  </am3d:spPr>
                  <am3d:camera>
                    <am3d:pos x="0" y="0" z="5681163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3333" d="1000000"/>
                    <am3d:preTrans dx="0" dy="-215999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936416" ay="-2673263" az="-143379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0368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B Model 13" descr="Wooden Euro Pallet Skid">
                <a:extLst>
                  <a:ext uri="{FF2B5EF4-FFF2-40B4-BE49-F238E27FC236}">
                    <a16:creationId xmlns:a16="http://schemas.microsoft.com/office/drawing/2014/main" id="{2489E69D-4752-1541-A675-73B4EEC1BD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2724" y="2184325"/>
                <a:ext cx="1003533" cy="64740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Sağ Ok 15">
            <a:extLst>
              <a:ext uri="{FF2B5EF4-FFF2-40B4-BE49-F238E27FC236}">
                <a16:creationId xmlns:a16="http://schemas.microsoft.com/office/drawing/2014/main" id="{33B9113D-ABDC-A34B-96D3-20FC694C2DD0}"/>
              </a:ext>
            </a:extLst>
          </p:cNvPr>
          <p:cNvSpPr/>
          <p:nvPr/>
        </p:nvSpPr>
        <p:spPr>
          <a:xfrm rot="3502919">
            <a:off x="251449" y="848614"/>
            <a:ext cx="593970" cy="446271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Sağ Ok 17">
            <a:extLst>
              <a:ext uri="{FF2B5EF4-FFF2-40B4-BE49-F238E27FC236}">
                <a16:creationId xmlns:a16="http://schemas.microsoft.com/office/drawing/2014/main" id="{5F3807C7-A088-544A-BEE0-399DAA40607E}"/>
              </a:ext>
            </a:extLst>
          </p:cNvPr>
          <p:cNvSpPr/>
          <p:nvPr/>
        </p:nvSpPr>
        <p:spPr>
          <a:xfrm rot="5400000">
            <a:off x="6913290" y="1791470"/>
            <a:ext cx="593970" cy="446271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8814692-7E60-E340-A460-BAD008E02370}"/>
              </a:ext>
            </a:extLst>
          </p:cNvPr>
          <p:cNvSpPr/>
          <p:nvPr/>
        </p:nvSpPr>
        <p:spPr>
          <a:xfrm>
            <a:off x="8083860" y="2698914"/>
            <a:ext cx="354073" cy="265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EFD111-54DC-B34F-A6D6-FAB61384F157}"/>
              </a:ext>
            </a:extLst>
          </p:cNvPr>
          <p:cNvSpPr/>
          <p:nvPr/>
        </p:nvSpPr>
        <p:spPr>
          <a:xfrm>
            <a:off x="1635238" y="1763515"/>
            <a:ext cx="304198" cy="1863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7A387EB-396F-6540-A308-F35437C49EE5}"/>
              </a:ext>
            </a:extLst>
          </p:cNvPr>
          <p:cNvSpPr/>
          <p:nvPr/>
        </p:nvSpPr>
        <p:spPr>
          <a:xfrm>
            <a:off x="1651359" y="2764603"/>
            <a:ext cx="304198" cy="1863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ağ Ok 21">
            <a:extLst>
              <a:ext uri="{FF2B5EF4-FFF2-40B4-BE49-F238E27FC236}">
                <a16:creationId xmlns:a16="http://schemas.microsoft.com/office/drawing/2014/main" id="{A3D905D1-238E-9D42-9F9B-EBB8159417F1}"/>
              </a:ext>
            </a:extLst>
          </p:cNvPr>
          <p:cNvSpPr/>
          <p:nvPr/>
        </p:nvSpPr>
        <p:spPr>
          <a:xfrm>
            <a:off x="111383" y="2860561"/>
            <a:ext cx="593970" cy="446271"/>
          </a:xfrm>
          <a:prstGeom prst="rightArrow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56989D4-4F54-9F45-9417-C6D3FC765E9A}"/>
              </a:ext>
            </a:extLst>
          </p:cNvPr>
          <p:cNvSpPr/>
          <p:nvPr/>
        </p:nvSpPr>
        <p:spPr>
          <a:xfrm>
            <a:off x="4572000" y="2712120"/>
            <a:ext cx="354073" cy="265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D5BAE5F6-383E-504D-9B83-47B16208793C}"/>
              </a:ext>
            </a:extLst>
          </p:cNvPr>
          <p:cNvCxnSpPr>
            <a:cxnSpLocks/>
          </p:cNvCxnSpPr>
          <p:nvPr/>
        </p:nvCxnSpPr>
        <p:spPr>
          <a:xfrm flipH="1">
            <a:off x="2585262" y="2948996"/>
            <a:ext cx="1919781" cy="121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Artı 26">
            <a:extLst>
              <a:ext uri="{FF2B5EF4-FFF2-40B4-BE49-F238E27FC236}">
                <a16:creationId xmlns:a16="http://schemas.microsoft.com/office/drawing/2014/main" id="{C95AC5BC-5940-DC45-A1F3-852874AF0106}"/>
              </a:ext>
            </a:extLst>
          </p:cNvPr>
          <p:cNvSpPr/>
          <p:nvPr/>
        </p:nvSpPr>
        <p:spPr>
          <a:xfrm>
            <a:off x="2768599" y="3977625"/>
            <a:ext cx="516467" cy="373741"/>
          </a:xfrm>
          <a:prstGeom prst="mathPlus">
            <a:avLst>
              <a:gd name="adj1" fmla="val 5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30" name="Düz Ok Bağlayıcısı 29">
            <a:extLst>
              <a:ext uri="{FF2B5EF4-FFF2-40B4-BE49-F238E27FC236}">
                <a16:creationId xmlns:a16="http://schemas.microsoft.com/office/drawing/2014/main" id="{E81B006C-895F-5544-BF63-A3EEC340CB6D}"/>
              </a:ext>
            </a:extLst>
          </p:cNvPr>
          <p:cNvCxnSpPr>
            <a:cxnSpLocks/>
          </p:cNvCxnSpPr>
          <p:nvPr/>
        </p:nvCxnSpPr>
        <p:spPr>
          <a:xfrm>
            <a:off x="3804180" y="4155224"/>
            <a:ext cx="468198" cy="3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Sağ Ok 31">
            <a:extLst>
              <a:ext uri="{FF2B5EF4-FFF2-40B4-BE49-F238E27FC236}">
                <a16:creationId xmlns:a16="http://schemas.microsoft.com/office/drawing/2014/main" id="{4DEF5EEC-54E9-2A47-9688-E8CCE22FBA39}"/>
              </a:ext>
            </a:extLst>
          </p:cNvPr>
          <p:cNvSpPr/>
          <p:nvPr/>
        </p:nvSpPr>
        <p:spPr>
          <a:xfrm rot="5400000">
            <a:off x="5843159" y="3352649"/>
            <a:ext cx="537903" cy="446271"/>
          </a:xfrm>
          <a:prstGeom prst="rightArrow">
            <a:avLst>
              <a:gd name="adj1" fmla="val 36921"/>
              <a:gd name="adj2" fmla="val 50000"/>
            </a:avLst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440721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7" grpId="0" animBg="1"/>
      <p:bldP spid="32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43D6362-58EC-CD02-8ADC-7F84B031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21" y="1032373"/>
            <a:ext cx="3252841" cy="350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0C3AA9-C930-7883-6305-DFBE4A9BD5F7}"/>
                  </a:ext>
                </a:extLst>
              </p:cNvPr>
              <p:cNvSpPr txBox="1"/>
              <p:nvPr/>
            </p:nvSpPr>
            <p:spPr>
              <a:xfrm>
                <a:off x="2286000" y="3320368"/>
                <a:ext cx="4789932" cy="1077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31165" lvl="6" indent="-342900">
                  <a:spcBef>
                    <a:spcPts val="365"/>
                  </a:spcBef>
                  <a:buClr>
                    <a:srgbClr val="669999"/>
                  </a:buClr>
                  <a:buSzPct val="68181"/>
                  <a:buFont typeface="Wingdings" panose="05000000000000000000" pitchFamily="2" charset="2"/>
                  <a:buChar char="Ø"/>
                  <a:tabLst>
                    <a:tab pos="436245" algn="l"/>
                    <a:tab pos="436880" algn="l"/>
                    <a:tab pos="2489200" algn="l"/>
                  </a:tabLst>
                </a:pP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</a:rPr>
                  <a:t>Medium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term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(6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months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or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1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year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)</a:t>
                </a: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</a:rPr>
                  <a:t> demand </a:t>
                </a: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  <a:sym typeface="Wingdings" panose="05000000000000000000" pitchFamily="2" charset="2"/>
                  </a:rPr>
                  <a:t> max ATP  required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allocation</a:t>
                </a: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  <a:sym typeface="Wingdings" panose="05000000000000000000" pitchFamily="2" charset="2"/>
                  </a:rPr>
                  <a:t> 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pc="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pc="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tr-TR" spc="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pc="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tr-TR" spc="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GB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tr-TR" spc="5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many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locations</a:t>
                </a:r>
                <a:endParaRPr lang="tr-TR" spc="5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431165" lvl="6" indent="-342900">
                  <a:spcBef>
                    <a:spcPts val="365"/>
                  </a:spcBef>
                  <a:buClr>
                    <a:srgbClr val="669999"/>
                  </a:buClr>
                  <a:buSzPct val="68181"/>
                  <a:buFont typeface="Wingdings" panose="05000000000000000000" pitchFamily="2" charset="2"/>
                  <a:buChar char="Ø"/>
                  <a:tabLst>
                    <a:tab pos="436245" algn="l"/>
                    <a:tab pos="436880" algn="l"/>
                    <a:tab pos="2489200" algn="l"/>
                  </a:tabLst>
                </a:pP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Each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pallet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can be </a:t>
                </a: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</a:rPr>
                  <a:t>placed on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only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one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</a:rPr>
                  <a:t>location</a:t>
                </a:r>
              </a:p>
              <a:p>
                <a:pPr marL="431165" lvl="6" indent="-342900">
                  <a:spcBef>
                    <a:spcPts val="365"/>
                  </a:spcBef>
                  <a:buClr>
                    <a:srgbClr val="669999"/>
                  </a:buClr>
                  <a:buSzPct val="68181"/>
                  <a:buFont typeface="Wingdings" panose="05000000000000000000" pitchFamily="2" charset="2"/>
                  <a:buChar char="Ø"/>
                  <a:tabLst>
                    <a:tab pos="436245" algn="l"/>
                    <a:tab pos="436880" algn="l"/>
                    <a:tab pos="2489200" algn="l"/>
                  </a:tabLst>
                </a:pP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</a:rPr>
                  <a:t>Each location can have only one pallet</a:t>
                </a:r>
                <a:endParaRPr lang="tr-TR" spc="5" dirty="0">
                  <a:solidFill>
                    <a:schemeClr val="tx1"/>
                  </a:solidFill>
                  <a:latin typeface="Lato" panose="020B0604020202020204" charset="-94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30C3AA9-C930-7883-6305-DFBE4A9BD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320368"/>
                <a:ext cx="4789932" cy="1077411"/>
              </a:xfrm>
              <a:prstGeom prst="rect">
                <a:avLst/>
              </a:prstGeom>
              <a:blipFill>
                <a:blip r:embed="rId6"/>
                <a:stretch>
                  <a:fillRect t="-1163" b="-465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94;p13">
            <a:extLst>
              <a:ext uri="{FF2B5EF4-FFF2-40B4-BE49-F238E27FC236}">
                <a16:creationId xmlns:a16="http://schemas.microsoft.com/office/drawing/2014/main" id="{073AADE1-F870-F3D1-0BCF-F3F26E1B40AF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Model 1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D85B34-73B7-8E6A-48DA-33564A8CD2C3}"/>
                  </a:ext>
                </a:extLst>
              </p:cNvPr>
              <p:cNvSpPr txBox="1"/>
              <p:nvPr/>
            </p:nvSpPr>
            <p:spPr>
              <a:xfrm>
                <a:off x="4133088" y="1024221"/>
                <a:ext cx="4336511" cy="543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31165" lvl="6" indent="-342900">
                  <a:spcBef>
                    <a:spcPts val="365"/>
                  </a:spcBef>
                  <a:buClr>
                    <a:srgbClr val="669999"/>
                  </a:buClr>
                  <a:buSzPct val="68181"/>
                  <a:buFont typeface="Wingdings" panose="05000000000000000000" pitchFamily="2" charset="2"/>
                  <a:buChar char="Ø"/>
                  <a:tabLst>
                    <a:tab pos="436245" algn="l"/>
                    <a:tab pos="436880" algn="l"/>
                    <a:tab pos="24892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tr-TR" i="1" spc="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spc="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spc="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b="0" i="1" spc="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b="0" i="1" spc="5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sub>
                    </m:sSub>
                  </m:oMath>
                </a14:m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=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The</a:t>
                </a: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distance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between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the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</a:rPr>
                  <a:t>base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and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the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</a:rPr>
                  <a:t>locations </a:t>
                </a:r>
                <a:r>
                  <a:rPr lang="en-GB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wrt</a:t>
                </a: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pc="5" dirty="0">
                    <a:solidFill>
                      <a:schemeClr val="tx1"/>
                    </a:solidFill>
                    <a:latin typeface="Lato" panose="020B0604020202020204" charset="-94"/>
                  </a:rPr>
                  <a:t>forklift</a:t>
                </a:r>
                <a:r>
                  <a:rPr lang="en-GB" spc="5" dirty="0">
                    <a:solidFill>
                      <a:schemeClr val="tx1"/>
                    </a:solidFill>
                    <a:latin typeface="Lato" panose="020B0604020202020204" charset="-94"/>
                  </a:rPr>
                  <a:t> movements</a:t>
                </a:r>
                <a:endParaRPr lang="tr-TR" spc="5" dirty="0">
                  <a:solidFill>
                    <a:schemeClr val="tx1"/>
                  </a:solidFill>
                  <a:latin typeface="Lato" panose="020B0604020202020204" charset="-94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D85B34-73B7-8E6A-48DA-33564A8CD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088" y="1024221"/>
                <a:ext cx="4336511" cy="543931"/>
              </a:xfrm>
              <a:prstGeom prst="rect">
                <a:avLst/>
              </a:prstGeom>
              <a:blipFill>
                <a:blip r:embed="rId8"/>
                <a:stretch>
                  <a:fillRect t="-3371" b="-112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75919592-A361-3FB8-4EA3-4E0DD3CC428D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Mürekkep 7">
                <a:extLst>
                  <a:ext uri="{FF2B5EF4-FFF2-40B4-BE49-F238E27FC236}">
                    <a16:creationId xmlns:a16="http://schemas.microsoft.com/office/drawing/2014/main" id="{B9D1E884-4128-8548-A61D-1DE7CB2B83CE}"/>
                  </a:ext>
                </a:extLst>
              </p14:cNvPr>
              <p14:cNvContentPartPr/>
              <p14:nvPr/>
            </p14:nvContentPartPr>
            <p14:xfrm>
              <a:off x="6521161" y="2802912"/>
              <a:ext cx="179280" cy="96120"/>
            </p14:xfrm>
          </p:contentPart>
        </mc:Choice>
        <mc:Fallback xmlns="">
          <p:pic>
            <p:nvPicPr>
              <p:cNvPr id="8" name="Mürekkep 7">
                <a:extLst>
                  <a:ext uri="{FF2B5EF4-FFF2-40B4-BE49-F238E27FC236}">
                    <a16:creationId xmlns:a16="http://schemas.microsoft.com/office/drawing/2014/main" id="{B9D1E884-4128-8548-A61D-1DE7CB2B83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85161" y="2766912"/>
                <a:ext cx="250920" cy="1677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Google Shape;124;p17">
            <a:extLst>
              <a:ext uri="{FF2B5EF4-FFF2-40B4-BE49-F238E27FC236}">
                <a16:creationId xmlns:a16="http://schemas.microsoft.com/office/drawing/2014/main" id="{565E9E5F-2738-CC12-5B87-4BDCA0DE1D63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819444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MODELING APPROACH &amp; SOLUTION METHODS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pic>
        <p:nvPicPr>
          <p:cNvPr id="4" name="Resim 3" descr="taşımak, nakletmek, tekerlek, araba lastiği, çatallı kaldırma kamyonu içeren bir resim&#10;&#10;Açıklama otomatik olarak oluşturuldu">
            <a:extLst>
              <a:ext uri="{FF2B5EF4-FFF2-40B4-BE49-F238E27FC236}">
                <a16:creationId xmlns:a16="http://schemas.microsoft.com/office/drawing/2014/main" id="{96277E4E-1DE5-B943-8C35-42B2779DC6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30374" y="2000948"/>
            <a:ext cx="1651000" cy="1092200"/>
          </a:xfrm>
          <a:prstGeom prst="rect">
            <a:avLst/>
          </a:prstGeom>
        </p:spPr>
      </p:pic>
      <p:pic>
        <p:nvPicPr>
          <p:cNvPr id="19" name="Resim 18" descr="tasarım içeren bir resim&#10;&#10;Açıklama otomatik olarak düşük güvenilirlik düzeyiyle oluşturuldu">
            <a:extLst>
              <a:ext uri="{FF2B5EF4-FFF2-40B4-BE49-F238E27FC236}">
                <a16:creationId xmlns:a16="http://schemas.microsoft.com/office/drawing/2014/main" id="{3872A4CA-F898-4244-9595-FFD026D87AE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1360" y="1865960"/>
            <a:ext cx="2297915" cy="1292577"/>
          </a:xfrm>
          <a:prstGeom prst="rect">
            <a:avLst/>
          </a:prstGeom>
        </p:spPr>
      </p:pic>
      <p:cxnSp>
        <p:nvCxnSpPr>
          <p:cNvPr id="24" name="Düz Ok Bağlayıcısı 23">
            <a:extLst>
              <a:ext uri="{FF2B5EF4-FFF2-40B4-BE49-F238E27FC236}">
                <a16:creationId xmlns:a16="http://schemas.microsoft.com/office/drawing/2014/main" id="{757A8128-5138-B54F-B4EF-AEB8CC22551C}"/>
              </a:ext>
            </a:extLst>
          </p:cNvPr>
          <p:cNvCxnSpPr>
            <a:cxnSpLocks/>
          </p:cNvCxnSpPr>
          <p:nvPr/>
        </p:nvCxnSpPr>
        <p:spPr>
          <a:xfrm>
            <a:off x="5112110" y="2789176"/>
            <a:ext cx="174890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Metin kutusu 25">
                <a:extLst>
                  <a:ext uri="{FF2B5EF4-FFF2-40B4-BE49-F238E27FC236}">
                    <a16:creationId xmlns:a16="http://schemas.microsoft.com/office/drawing/2014/main" id="{06BE8994-D5FC-6944-BBE1-0FC7F228CF1E}"/>
                  </a:ext>
                </a:extLst>
              </p:cNvPr>
              <p:cNvSpPr txBox="1"/>
              <p:nvPr/>
            </p:nvSpPr>
            <p:spPr>
              <a:xfrm>
                <a:off x="5064813" y="2239621"/>
                <a:ext cx="1811971" cy="482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tr-TR" sz="10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The</a:t>
                </a:r>
                <a:r>
                  <a:rPr lang="tr-TR" sz="10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z="10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distance</a:t>
                </a:r>
                <a:r>
                  <a:rPr lang="tr-TR" sz="10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z="10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between</a:t>
                </a:r>
                <a:r>
                  <a:rPr lang="tr-TR" sz="10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</a:p>
              <a:p>
                <a:r>
                  <a:rPr lang="tr-TR" sz="10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forklift</a:t>
                </a:r>
                <a:r>
                  <a:rPr lang="tr-TR" sz="10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z="10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and</a:t>
                </a:r>
                <a:r>
                  <a:rPr lang="tr-TR" sz="10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z="10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locations</a:t>
                </a:r>
                <a:r>
                  <a:rPr lang="tr-TR" sz="10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is</a:t>
                </a:r>
                <a:r>
                  <a:rPr lang="tr-TR" sz="1000" spc="5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spc="5" smtClean="0">
                            <a:solidFill>
                              <a:srgbClr val="C9000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pc="5">
                            <a:solidFill>
                              <a:srgbClr val="C9000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spc="5">
                            <a:solidFill>
                              <a:srgbClr val="C9000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tr-TR" spc="5">
                            <a:solidFill>
                              <a:srgbClr val="C9000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spc="5">
                            <a:solidFill>
                              <a:srgbClr val="C9000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sub>
                    </m:sSub>
                  </m:oMath>
                </a14:m>
                <a:endParaRPr lang="tr-TR" spc="5" dirty="0">
                  <a:solidFill>
                    <a:schemeClr val="tx1"/>
                  </a:solidFill>
                  <a:latin typeface="Lato" panose="020B0604020202020204" charset="-94"/>
                </a:endParaRPr>
              </a:p>
            </p:txBody>
          </p:sp>
        </mc:Choice>
        <mc:Fallback xmlns="">
          <p:sp>
            <p:nvSpPr>
              <p:cNvPr id="26" name="Metin kutusu 25">
                <a:extLst>
                  <a:ext uri="{FF2B5EF4-FFF2-40B4-BE49-F238E27FC236}">
                    <a16:creationId xmlns:a16="http://schemas.microsoft.com/office/drawing/2014/main" id="{06BE8994-D5FC-6944-BBE1-0FC7F228C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813" y="2239621"/>
                <a:ext cx="1811971" cy="482376"/>
              </a:xfrm>
              <a:prstGeom prst="rect">
                <a:avLst/>
              </a:prstGeom>
              <a:blipFill>
                <a:blip r:embed="rId1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458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70C3F8-4802-C767-D4ED-278FAC29D558}"/>
              </a:ext>
            </a:extLst>
          </p:cNvPr>
          <p:cNvSpPr/>
          <p:nvPr/>
        </p:nvSpPr>
        <p:spPr>
          <a:xfrm>
            <a:off x="4437888" y="1637731"/>
            <a:ext cx="4591387" cy="156949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4B162-7693-8965-5A78-FFA1E34B499B}"/>
              </a:ext>
            </a:extLst>
          </p:cNvPr>
          <p:cNvSpPr/>
          <p:nvPr/>
        </p:nvSpPr>
        <p:spPr>
          <a:xfrm>
            <a:off x="204120" y="3026159"/>
            <a:ext cx="4465416" cy="122411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04F139-260E-EDC0-AD3D-96FE9AA070FB}"/>
              </a:ext>
            </a:extLst>
          </p:cNvPr>
          <p:cNvSpPr/>
          <p:nvPr/>
        </p:nvSpPr>
        <p:spPr>
          <a:xfrm>
            <a:off x="901788" y="1455291"/>
            <a:ext cx="3580816" cy="10556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23678BFD-7052-211C-1A25-EC7745F4F09D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chemeClr val="accent1"/>
                </a:solidFill>
                <a:latin typeface="Raleway"/>
                <a:sym typeface="Lato"/>
              </a:rPr>
              <a:t>Sets</a:t>
            </a: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. Parameters and </a:t>
            </a:r>
            <a:r>
              <a:rPr lang="tr-TR" dirty="0" err="1">
                <a:solidFill>
                  <a:schemeClr val="accent1"/>
                </a:solidFill>
                <a:latin typeface="Raleway"/>
                <a:sym typeface="Lato"/>
              </a:rPr>
              <a:t>Decision</a:t>
            </a: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 </a:t>
            </a:r>
            <a:r>
              <a:rPr lang="tr-TR" dirty="0" err="1">
                <a:solidFill>
                  <a:schemeClr val="accent1"/>
                </a:solidFill>
                <a:latin typeface="Raleway"/>
                <a:sym typeface="Lato"/>
              </a:rPr>
              <a:t>Variables</a:t>
            </a: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 of Model 1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5E5DC-677F-0EF5-E1C5-E0521BC66A71}"/>
                  </a:ext>
                </a:extLst>
              </p:cNvPr>
              <p:cNvSpPr txBox="1"/>
              <p:nvPr/>
            </p:nvSpPr>
            <p:spPr>
              <a:xfrm>
                <a:off x="396176" y="3228803"/>
                <a:ext cx="4175824" cy="7232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i="0" u="sng" dirty="0"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Decision Variable</a:t>
                </a:r>
                <a:r>
                  <a:rPr lang="tr-TR" sz="1400" b="1" i="0" u="sng" dirty="0"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  <a:endParaRPr lang="en-US" sz="1400" b="1" i="0" u="sng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r-TR" sz="14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tr-TR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tr-TR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tr-TR" sz="14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bSup>
                  </m:oMath>
                </a14:m>
                <a:r>
                  <a:rPr lang="tr-TR" sz="1400" i="0" dirty="0"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tr-TR" sz="14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= </a:t>
                </a:r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SKU </a:t>
                </a:r>
                <a:r>
                  <a:rPr lang="tr-TR" sz="1200" dirty="0" err="1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to</a:t>
                </a:r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be </a:t>
                </a:r>
                <a:r>
                  <a:rPr lang="tr-TR" sz="1200" dirty="0" err="1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reserved</a:t>
                </a:r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on </a:t>
                </a:r>
                <a:r>
                  <a:rPr lang="tr-TR" sz="1200" dirty="0" err="1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location</a:t>
                </a:r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𝑙</m:t>
                    </m:r>
                  </m:oMath>
                </a14:m>
                <a:endParaRPr lang="tr-TR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endParaRPr lang="en-US" sz="1300" dirty="0"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5E5DC-677F-0EF5-E1C5-E0521BC66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176" y="3228803"/>
                <a:ext cx="4175824" cy="723275"/>
              </a:xfrm>
              <a:prstGeom prst="rect">
                <a:avLst/>
              </a:prstGeom>
              <a:blipFill>
                <a:blip r:embed="rId5"/>
                <a:stretch>
                  <a:fillRect l="-608" t="-172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099504-2828-0AAA-7793-ACC3652BD12D}"/>
                  </a:ext>
                </a:extLst>
              </p:cNvPr>
              <p:cNvSpPr txBox="1"/>
              <p:nvPr/>
            </p:nvSpPr>
            <p:spPr>
              <a:xfrm>
                <a:off x="4572000" y="1206517"/>
                <a:ext cx="4367879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tr-TR" sz="1400" b="1" i="0" u="sng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tr-TR" b="1" u="sng" dirty="0">
                  <a:solidFill>
                    <a:schemeClr val="tx1"/>
                  </a:solidFill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endParaRPr lang="tr-TR" sz="1400" b="1" i="0" u="sng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SimSun" panose="02010600030101010101" pitchFamily="2" charset="-122"/>
                </a:endParaRPr>
              </a:p>
              <a:p>
                <a:r>
                  <a:rPr lang="tr-TR" sz="1400" b="1" i="0" u="sng" dirty="0"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Parameters: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sz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 sz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b>
                    </m:sSub>
                  </m:oMath>
                </a14:m>
                <a:r>
                  <a:rPr lang="tr-TR" sz="1200" i="0" dirty="0"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= Frequency of turnover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a</m:t>
                    </m:r>
                    <m:d>
                      <m:dPr>
                        <m:ctrlPr>
                          <a:rPr lang="tr-TR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tr-T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Number</m:t>
                    </m:r>
                    <m: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of</m:t>
                    </m:r>
                    <m: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shelves</m:t>
                    </m:r>
                    <m: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to</m:t>
                    </m:r>
                    <m: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be</m:t>
                    </m:r>
                    <m: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reserve</m:t>
                    </m:r>
                  </m:oMath>
                </a14:m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 for SKU's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:r>
                  <a:rPr lang="tr-TR" sz="1200" spc="5" dirty="0" err="1">
                    <a:solidFill>
                      <a:schemeClr val="tx1"/>
                    </a:solidFill>
                    <a:latin typeface="Lato" panose="020B0604020202020204" charset="-94"/>
                    <a:ea typeface="Lato" panose="020F0502020204030203" pitchFamily="34" charset="0"/>
                  </a:rPr>
                  <a:t>D</a:t>
                </a:r>
                <a:r>
                  <a:rPr lang="tr-TR" sz="12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istance</a:t>
                </a:r>
                <a:r>
                  <a:rPr lang="tr-TR" sz="12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z="12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between</a:t>
                </a:r>
                <a:r>
                  <a:rPr lang="tr-TR" sz="12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z="12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the</a:t>
                </a:r>
                <a:r>
                  <a:rPr lang="tr-TR" sz="12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en-GB" sz="12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base </a:t>
                </a:r>
                <a:r>
                  <a:rPr lang="tr-TR" sz="12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and</a:t>
                </a:r>
                <a:r>
                  <a:rPr lang="tr-TR" sz="12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z="12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the</a:t>
                </a:r>
                <a:r>
                  <a:rPr lang="tr-TR" sz="12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en-GB" sz="12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locations </a:t>
                </a:r>
                <a:r>
                  <a:rPr lang="en-GB" sz="12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wrt</a:t>
                </a:r>
                <a:r>
                  <a:rPr lang="en-GB" sz="12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</a:t>
                </a:r>
                <a:r>
                  <a:rPr lang="tr-TR" sz="1200" spc="5" dirty="0" err="1">
                    <a:solidFill>
                      <a:schemeClr val="tx1"/>
                    </a:solidFill>
                    <a:latin typeface="Lato" panose="020B0604020202020204" charset="-94"/>
                  </a:rPr>
                  <a:t>forklift</a:t>
                </a:r>
                <a:r>
                  <a:rPr lang="en-GB" sz="12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 movements</a:t>
                </a:r>
                <a:endParaRPr lang="tr-TR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099504-2828-0AAA-7793-ACC3652BD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206517"/>
                <a:ext cx="4367879" cy="1754326"/>
              </a:xfrm>
              <a:prstGeom prst="rect">
                <a:avLst/>
              </a:prstGeom>
              <a:blipFill>
                <a:blip r:embed="rId6"/>
                <a:stretch>
                  <a:fillRect l="-418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C956F63-6D15-F0C1-9579-62D447215711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EFD5DF-F6FD-BDC5-9AE3-A085AA64EA43}"/>
              </a:ext>
            </a:extLst>
          </p:cNvPr>
          <p:cNvSpPr txBox="1"/>
          <p:nvPr/>
        </p:nvSpPr>
        <p:spPr>
          <a:xfrm>
            <a:off x="1119116" y="1644552"/>
            <a:ext cx="322937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sng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</a:t>
            </a:r>
            <a:r>
              <a:rPr lang="tr-TR" b="1" i="0" u="sng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r>
              <a:rPr lang="tr-TR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 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</a:t>
            </a:r>
            <a:r>
              <a:rPr lang="tr-TR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Stock Keeping Unit  and </a:t>
            </a:r>
            <a:r>
              <a:rPr lang="en-US" sz="12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s∈S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={1</a:t>
            </a:r>
            <a:r>
              <a:rPr lang="tr-TR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2.…...|S|}</a:t>
            </a:r>
          </a:p>
        </p:txBody>
      </p:sp>
      <p:sp>
        <p:nvSpPr>
          <p:cNvPr id="16" name="Google Shape;124;p17">
            <a:extLst>
              <a:ext uri="{FF2B5EF4-FFF2-40B4-BE49-F238E27FC236}">
                <a16:creationId xmlns:a16="http://schemas.microsoft.com/office/drawing/2014/main" id="{673EFE4F-3F26-F425-EF41-DAC124D43B0B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819444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MODELING APPROACH &amp; SOLUTION METHODS</a:t>
            </a:r>
            <a:endParaRPr lang="tr-TR" sz="4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079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25" name="TextBox 9">
            <a:extLst>
              <a:ext uri="{FF2B5EF4-FFF2-40B4-BE49-F238E27FC236}">
                <a16:creationId xmlns:a16="http://schemas.microsoft.com/office/drawing/2014/main" id="{36F54C68-FF26-7346-B835-256B3AF0CB96}"/>
              </a:ext>
            </a:extLst>
          </p:cNvPr>
          <p:cNvSpPr txBox="1"/>
          <p:nvPr/>
        </p:nvSpPr>
        <p:spPr>
          <a:xfrm>
            <a:off x="789118" y="1620167"/>
            <a:ext cx="45067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en-GB" spc="5" dirty="0">
                <a:solidFill>
                  <a:schemeClr val="tx1"/>
                </a:solidFill>
                <a:latin typeface="Lato" panose="020B0604020202020204" charset="-94"/>
              </a:rPr>
              <a:t>(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1</a:t>
            </a:r>
            <a:r>
              <a:rPr lang="en-GB" spc="5" dirty="0">
                <a:solidFill>
                  <a:schemeClr val="tx1"/>
                </a:solidFill>
                <a:latin typeface="Lato" panose="020B0604020202020204" charset="-94"/>
              </a:rPr>
              <a:t>):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The objective function optimizes the shelf locations of goods while minimizing the total distance required for forklift operations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26" name="TextBox 10">
            <a:extLst>
              <a:ext uri="{FF2B5EF4-FFF2-40B4-BE49-F238E27FC236}">
                <a16:creationId xmlns:a16="http://schemas.microsoft.com/office/drawing/2014/main" id="{6FC702F4-3208-6B4B-9DED-319F31FB4759}"/>
              </a:ext>
            </a:extLst>
          </p:cNvPr>
          <p:cNvSpPr txBox="1"/>
          <p:nvPr/>
        </p:nvSpPr>
        <p:spPr>
          <a:xfrm>
            <a:off x="789117" y="2462786"/>
            <a:ext cx="3253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en-GB" spc="5" dirty="0">
                <a:solidFill>
                  <a:schemeClr val="tx1"/>
                </a:solidFill>
                <a:latin typeface="Lato" panose="020B0604020202020204" charset="-94"/>
              </a:rPr>
              <a:t>(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2</a:t>
            </a:r>
            <a:r>
              <a:rPr lang="en-GB" spc="5" dirty="0">
                <a:solidFill>
                  <a:schemeClr val="tx1"/>
                </a:solidFill>
                <a:latin typeface="Lato" panose="020B0604020202020204" charset="-94"/>
              </a:rPr>
              <a:t>):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Shelf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allocation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9F45186C-8E98-C340-8065-6959D44E3657}"/>
              </a:ext>
            </a:extLst>
          </p:cNvPr>
          <p:cNvSpPr txBox="1"/>
          <p:nvPr/>
        </p:nvSpPr>
        <p:spPr>
          <a:xfrm>
            <a:off x="789117" y="3093988"/>
            <a:ext cx="32533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en-GB" spc="5" dirty="0">
                <a:solidFill>
                  <a:schemeClr val="tx1"/>
                </a:solidFill>
                <a:latin typeface="Lato" panose="020B0604020202020204" charset="-94"/>
              </a:rPr>
              <a:t>(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3</a:t>
            </a:r>
            <a:r>
              <a:rPr lang="en-GB" spc="5" dirty="0">
                <a:solidFill>
                  <a:schemeClr val="tx1"/>
                </a:solidFill>
                <a:latin typeface="Lato" panose="020B0604020202020204" charset="-94"/>
              </a:rPr>
              <a:t>):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At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most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one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pallet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per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location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880396B1-3DA9-C44D-A460-6D5915643B84}"/>
              </a:ext>
            </a:extLst>
          </p:cNvPr>
          <p:cNvSpPr txBox="1"/>
          <p:nvPr/>
        </p:nvSpPr>
        <p:spPr>
          <a:xfrm>
            <a:off x="789116" y="3725190"/>
            <a:ext cx="3782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en-GB" spc="5" dirty="0">
                <a:solidFill>
                  <a:schemeClr val="tx1"/>
                </a:solidFill>
                <a:latin typeface="Lato" panose="020B0604020202020204" charset="-94"/>
              </a:rPr>
              <a:t>(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4</a:t>
            </a:r>
            <a:r>
              <a:rPr lang="en-GB" spc="5" dirty="0">
                <a:solidFill>
                  <a:schemeClr val="tx1"/>
                </a:solidFill>
                <a:latin typeface="Lato" panose="020B0604020202020204" charset="-94"/>
              </a:rPr>
              <a:t>):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D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efines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the range of decision variables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9" name="Google Shape;94;p13">
            <a:extLst>
              <a:ext uri="{FF2B5EF4-FFF2-40B4-BE49-F238E27FC236}">
                <a16:creationId xmlns:a16="http://schemas.microsoft.com/office/drawing/2014/main" id="{45F5A4C8-A970-0633-AF73-78C5596AE530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Model 1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2E420B-41C0-0818-3E64-EBCCAB245997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Metin kutusu 32">
                <a:extLst>
                  <a:ext uri="{FF2B5EF4-FFF2-40B4-BE49-F238E27FC236}">
                    <a16:creationId xmlns:a16="http://schemas.microsoft.com/office/drawing/2014/main" id="{677EF9F9-1EE8-DB49-8E6C-2318661F6904}"/>
                  </a:ext>
                </a:extLst>
              </p:cNvPr>
              <p:cNvSpPr txBox="1"/>
              <p:nvPr/>
            </p:nvSpPr>
            <p:spPr>
              <a:xfrm>
                <a:off x="5546172" y="3678912"/>
                <a:ext cx="3597828" cy="3231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r-TR" sz="150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tr-TR" sz="1500" i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tr-TR" sz="15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tr-TR" sz="1500" i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s</m:t>
                        </m:r>
                      </m:sup>
                    </m:sSubSup>
                  </m:oMath>
                </a14:m>
                <a:r>
                  <a:rPr lang="tr-TR" sz="1500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tr-TR" sz="15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∈{0,1}                                                      (4)</a:t>
                </a:r>
              </a:p>
            </p:txBody>
          </p:sp>
        </mc:Choice>
        <mc:Fallback xmlns="">
          <p:sp>
            <p:nvSpPr>
              <p:cNvPr id="33" name="Metin kutusu 32">
                <a:extLst>
                  <a:ext uri="{FF2B5EF4-FFF2-40B4-BE49-F238E27FC236}">
                    <a16:creationId xmlns:a16="http://schemas.microsoft.com/office/drawing/2014/main" id="{677EF9F9-1EE8-DB49-8E6C-2318661F6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172" y="3678912"/>
                <a:ext cx="3597828" cy="323165"/>
              </a:xfrm>
              <a:prstGeom prst="rect">
                <a:avLst/>
              </a:prstGeom>
              <a:blipFill>
                <a:blip r:embed="rId5"/>
                <a:stretch>
                  <a:fillRect t="-3704" b="-1851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124;p17">
            <a:extLst>
              <a:ext uri="{FF2B5EF4-FFF2-40B4-BE49-F238E27FC236}">
                <a16:creationId xmlns:a16="http://schemas.microsoft.com/office/drawing/2014/main" id="{7AE32B2D-9ADA-66B4-EEF3-16CFE65EFBF0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819444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MODELING APPROACH &amp; SOLUTION METHODS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pic>
        <p:nvPicPr>
          <p:cNvPr id="17" name="Resim 16" descr="yazı tipi, metin, beyaz, çizgi içeren bir resim&#10;&#10;Açıklama otomatik olarak oluşturuldu">
            <a:extLst>
              <a:ext uri="{FF2B5EF4-FFF2-40B4-BE49-F238E27FC236}">
                <a16:creationId xmlns:a16="http://schemas.microsoft.com/office/drawing/2014/main" id="{A8E66EA1-8640-8C44-9854-2CF672268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172" y="1597772"/>
            <a:ext cx="3550059" cy="6556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583" y="2220329"/>
            <a:ext cx="3443381" cy="6792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6173" y="2981292"/>
            <a:ext cx="3483102" cy="62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7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A6104BC-1E17-5647-B6AF-8174CA9606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9" name="Google Shape;94;p13">
            <a:extLst>
              <a:ext uri="{FF2B5EF4-FFF2-40B4-BE49-F238E27FC236}">
                <a16:creationId xmlns:a16="http://schemas.microsoft.com/office/drawing/2014/main" id="{6ACF8CC1-A670-D042-98A3-013EE4338EFC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  <a:latin typeface="Raleway"/>
                <a:sym typeface="Lato"/>
              </a:rPr>
              <a:t>Transformation to</a:t>
            </a: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 an </a:t>
            </a:r>
            <a:r>
              <a:rPr lang="tr-TR" dirty="0" err="1">
                <a:solidFill>
                  <a:schemeClr val="accent1"/>
                </a:solidFill>
                <a:latin typeface="Raleway"/>
                <a:sym typeface="Lato"/>
              </a:rPr>
              <a:t>Assignment</a:t>
            </a: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 Problem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194A30B5-7355-094F-8F2B-EF11C577B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826208"/>
              </p:ext>
            </p:extLst>
          </p:nvPr>
        </p:nvGraphicFramePr>
        <p:xfrm>
          <a:off x="901788" y="1613437"/>
          <a:ext cx="6462711" cy="2280960"/>
        </p:xfrm>
        <a:graphic>
          <a:graphicData uri="http://schemas.openxmlformats.org/drawingml/2006/table">
            <a:tbl>
              <a:tblPr/>
              <a:tblGrid>
                <a:gridCol w="782281">
                  <a:extLst>
                    <a:ext uri="{9D8B030D-6E8A-4147-A177-3AD203B41FA5}">
                      <a16:colId xmlns:a16="http://schemas.microsoft.com/office/drawing/2014/main" val="1707054252"/>
                    </a:ext>
                  </a:extLst>
                </a:gridCol>
                <a:gridCol w="782281">
                  <a:extLst>
                    <a:ext uri="{9D8B030D-6E8A-4147-A177-3AD203B41FA5}">
                      <a16:colId xmlns:a16="http://schemas.microsoft.com/office/drawing/2014/main" val="1464932508"/>
                    </a:ext>
                  </a:extLst>
                </a:gridCol>
                <a:gridCol w="1022300">
                  <a:extLst>
                    <a:ext uri="{9D8B030D-6E8A-4147-A177-3AD203B41FA5}">
                      <a16:colId xmlns:a16="http://schemas.microsoft.com/office/drawing/2014/main" val="177946435"/>
                    </a:ext>
                  </a:extLst>
                </a:gridCol>
                <a:gridCol w="773392">
                  <a:extLst>
                    <a:ext uri="{9D8B030D-6E8A-4147-A177-3AD203B41FA5}">
                      <a16:colId xmlns:a16="http://schemas.microsoft.com/office/drawing/2014/main" val="3641976393"/>
                    </a:ext>
                  </a:extLst>
                </a:gridCol>
                <a:gridCol w="773392">
                  <a:extLst>
                    <a:ext uri="{9D8B030D-6E8A-4147-A177-3AD203B41FA5}">
                      <a16:colId xmlns:a16="http://schemas.microsoft.com/office/drawing/2014/main" val="2245302798"/>
                    </a:ext>
                  </a:extLst>
                </a:gridCol>
                <a:gridCol w="773392">
                  <a:extLst>
                    <a:ext uri="{9D8B030D-6E8A-4147-A177-3AD203B41FA5}">
                      <a16:colId xmlns:a16="http://schemas.microsoft.com/office/drawing/2014/main" val="3998648170"/>
                    </a:ext>
                  </a:extLst>
                </a:gridCol>
                <a:gridCol w="773392">
                  <a:extLst>
                    <a:ext uri="{9D8B030D-6E8A-4147-A177-3AD203B41FA5}">
                      <a16:colId xmlns:a16="http://schemas.microsoft.com/office/drawing/2014/main" val="2177112477"/>
                    </a:ext>
                  </a:extLst>
                </a:gridCol>
                <a:gridCol w="782281">
                  <a:extLst>
                    <a:ext uri="{9D8B030D-6E8A-4147-A177-3AD203B41FA5}">
                      <a16:colId xmlns:a16="http://schemas.microsoft.com/office/drawing/2014/main" val="654654583"/>
                    </a:ext>
                  </a:extLst>
                </a:gridCol>
              </a:tblGrid>
              <a:tr h="190080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TURNOVER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ITEM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SHELF NUMBER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9264357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3.15789474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205.263158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200.842105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196.421053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187.578947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3689612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3.15789474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205.263158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200.842105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196.421053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187.578947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0979952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3.15789474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205.263158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200.842105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196.421053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187.578947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7600306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3.15789474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205.263158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200.842105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196.421053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187.578947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3893074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3.15789474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205.263158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200.842105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196.421053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187.578947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0916737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3.15789474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205.263158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200.842105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196.421053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187.578947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705718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3.15789474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205.263158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200.842105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196.421053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187.578947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0880280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3.15789474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205.263158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200.842105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196.421053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187.578947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7299439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3.15789474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205.263158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200.842105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196.421053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187.578947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7207075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3.15789474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205.263158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200.842105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196.421053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187.578947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067522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3.15789474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205.263158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200.842105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196.421053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187.578947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449299"/>
                  </a:ext>
                </a:extLst>
              </a:tr>
            </a:tbl>
          </a:graphicData>
        </a:graphic>
      </p:graphicFrame>
      <p:graphicFrame>
        <p:nvGraphicFramePr>
          <p:cNvPr id="4" name="Tablo 3">
            <a:extLst>
              <a:ext uri="{FF2B5EF4-FFF2-40B4-BE49-F238E27FC236}">
                <a16:creationId xmlns:a16="http://schemas.microsoft.com/office/drawing/2014/main" id="{02F01A3A-9CEF-8246-AF00-CE9DC2BDA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694223"/>
              </p:ext>
            </p:extLst>
          </p:nvPr>
        </p:nvGraphicFramePr>
        <p:xfrm>
          <a:off x="2459734" y="1183083"/>
          <a:ext cx="4904654" cy="215900"/>
        </p:xfrm>
        <a:graphic>
          <a:graphicData uri="http://schemas.openxmlformats.org/drawingml/2006/table">
            <a:tbl>
              <a:tblPr/>
              <a:tblGrid>
                <a:gridCol w="1023657">
                  <a:extLst>
                    <a:ext uri="{9D8B030D-6E8A-4147-A177-3AD203B41FA5}">
                      <a16:colId xmlns:a16="http://schemas.microsoft.com/office/drawing/2014/main" val="1924538121"/>
                    </a:ext>
                  </a:extLst>
                </a:gridCol>
                <a:gridCol w="774419">
                  <a:extLst>
                    <a:ext uri="{9D8B030D-6E8A-4147-A177-3AD203B41FA5}">
                      <a16:colId xmlns:a16="http://schemas.microsoft.com/office/drawing/2014/main" val="2322842972"/>
                    </a:ext>
                  </a:extLst>
                </a:gridCol>
                <a:gridCol w="774419">
                  <a:extLst>
                    <a:ext uri="{9D8B030D-6E8A-4147-A177-3AD203B41FA5}">
                      <a16:colId xmlns:a16="http://schemas.microsoft.com/office/drawing/2014/main" val="3536678158"/>
                    </a:ext>
                  </a:extLst>
                </a:gridCol>
                <a:gridCol w="774419">
                  <a:extLst>
                    <a:ext uri="{9D8B030D-6E8A-4147-A177-3AD203B41FA5}">
                      <a16:colId xmlns:a16="http://schemas.microsoft.com/office/drawing/2014/main" val="2729390875"/>
                    </a:ext>
                  </a:extLst>
                </a:gridCol>
                <a:gridCol w="774419">
                  <a:extLst>
                    <a:ext uri="{9D8B030D-6E8A-4147-A177-3AD203B41FA5}">
                      <a16:colId xmlns:a16="http://schemas.microsoft.com/office/drawing/2014/main" val="2912494777"/>
                    </a:ext>
                  </a:extLst>
                </a:gridCol>
                <a:gridCol w="783321">
                  <a:extLst>
                    <a:ext uri="{9D8B030D-6E8A-4147-A177-3AD203B41FA5}">
                      <a16:colId xmlns:a16="http://schemas.microsoft.com/office/drawing/2014/main" val="3926604788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DISTANCE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63.6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62.2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60.8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59.4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459047"/>
                  </a:ext>
                </a:extLst>
              </a:tr>
            </a:tbl>
          </a:graphicData>
        </a:graphic>
      </p:graphicFrame>
      <p:sp>
        <p:nvSpPr>
          <p:cNvPr id="6" name="Metin kutusu 5">
            <a:extLst>
              <a:ext uri="{FF2B5EF4-FFF2-40B4-BE49-F238E27FC236}">
                <a16:creationId xmlns:a16="http://schemas.microsoft.com/office/drawing/2014/main" id="{6A758FBF-908B-C446-B127-C38404BCECF5}"/>
              </a:ext>
            </a:extLst>
          </p:cNvPr>
          <p:cNvSpPr txBox="1"/>
          <p:nvPr/>
        </p:nvSpPr>
        <p:spPr>
          <a:xfrm>
            <a:off x="1141149" y="3922302"/>
            <a:ext cx="21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</a:t>
            </a:r>
            <a:br>
              <a:rPr lang="tr-TR" sz="900" dirty="0"/>
            </a:br>
            <a:r>
              <a:rPr lang="tr-TR" sz="900" dirty="0"/>
              <a:t>.</a:t>
            </a:r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4936E753-2243-CC4D-ABCF-1BACFF7C7645}"/>
              </a:ext>
            </a:extLst>
          </p:cNvPr>
          <p:cNvSpPr txBox="1"/>
          <p:nvPr/>
        </p:nvSpPr>
        <p:spPr>
          <a:xfrm>
            <a:off x="1964382" y="3922302"/>
            <a:ext cx="21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</a:t>
            </a:r>
            <a:br>
              <a:rPr lang="tr-TR" sz="900" dirty="0"/>
            </a:br>
            <a:r>
              <a:rPr lang="tr-TR" sz="900" dirty="0"/>
              <a:t>.</a:t>
            </a:r>
          </a:p>
        </p:txBody>
      </p:sp>
      <p:sp>
        <p:nvSpPr>
          <p:cNvPr id="11" name="Metin kutusu 10">
            <a:extLst>
              <a:ext uri="{FF2B5EF4-FFF2-40B4-BE49-F238E27FC236}">
                <a16:creationId xmlns:a16="http://schemas.microsoft.com/office/drawing/2014/main" id="{57640D16-7EED-7B4A-BDBB-536119AF1C5D}"/>
              </a:ext>
            </a:extLst>
          </p:cNvPr>
          <p:cNvSpPr txBox="1"/>
          <p:nvPr/>
        </p:nvSpPr>
        <p:spPr>
          <a:xfrm>
            <a:off x="2877061" y="3925804"/>
            <a:ext cx="21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</a:t>
            </a:r>
            <a:br>
              <a:rPr lang="tr-TR" sz="900" dirty="0"/>
            </a:br>
            <a:r>
              <a:rPr lang="tr-TR" sz="900" dirty="0"/>
              <a:t>.</a:t>
            </a:r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89C55347-FF62-624D-AFAB-4F3A4E601A2A}"/>
              </a:ext>
            </a:extLst>
          </p:cNvPr>
          <p:cNvSpPr txBox="1"/>
          <p:nvPr/>
        </p:nvSpPr>
        <p:spPr>
          <a:xfrm>
            <a:off x="3789740" y="3922302"/>
            <a:ext cx="21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</a:t>
            </a:r>
            <a:br>
              <a:rPr lang="tr-TR" sz="900" dirty="0"/>
            </a:br>
            <a:r>
              <a:rPr lang="tr-TR" sz="900" dirty="0"/>
              <a:t>.</a:t>
            </a: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558FB631-7169-4149-83E2-46CB83470AA3}"/>
              </a:ext>
            </a:extLst>
          </p:cNvPr>
          <p:cNvSpPr txBox="1"/>
          <p:nvPr/>
        </p:nvSpPr>
        <p:spPr>
          <a:xfrm>
            <a:off x="4572000" y="3926749"/>
            <a:ext cx="21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</a:t>
            </a:r>
            <a:br>
              <a:rPr lang="tr-TR" sz="900" dirty="0"/>
            </a:br>
            <a:r>
              <a:rPr lang="tr-TR" sz="900" dirty="0"/>
              <a:t>.</a:t>
            </a: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23131503-09C2-FC4B-9A24-C846C0B0CA7E}"/>
              </a:ext>
            </a:extLst>
          </p:cNvPr>
          <p:cNvSpPr txBox="1"/>
          <p:nvPr/>
        </p:nvSpPr>
        <p:spPr>
          <a:xfrm>
            <a:off x="5329414" y="3925467"/>
            <a:ext cx="21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</a:t>
            </a:r>
            <a:br>
              <a:rPr lang="tr-TR" sz="900" dirty="0"/>
            </a:br>
            <a:r>
              <a:rPr lang="tr-TR" sz="900" dirty="0"/>
              <a:t>.</a:t>
            </a: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98469613-6737-C14B-8E04-AD768B576DBC}"/>
              </a:ext>
            </a:extLst>
          </p:cNvPr>
          <p:cNvSpPr txBox="1"/>
          <p:nvPr/>
        </p:nvSpPr>
        <p:spPr>
          <a:xfrm>
            <a:off x="6098518" y="3925467"/>
            <a:ext cx="21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</a:t>
            </a:r>
            <a:br>
              <a:rPr lang="tr-TR" sz="900" dirty="0"/>
            </a:br>
            <a:r>
              <a:rPr lang="tr-TR" sz="900" dirty="0"/>
              <a:t>.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B727ABF6-BE61-8A4D-BABF-6C8984D36531}"/>
              </a:ext>
            </a:extLst>
          </p:cNvPr>
          <p:cNvSpPr txBox="1"/>
          <p:nvPr/>
        </p:nvSpPr>
        <p:spPr>
          <a:xfrm>
            <a:off x="6867622" y="3922302"/>
            <a:ext cx="21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</a:t>
            </a:r>
            <a:br>
              <a:rPr lang="tr-TR" sz="900" dirty="0"/>
            </a:br>
            <a:r>
              <a:rPr lang="tr-TR" sz="900" dirty="0"/>
              <a:t>.</a:t>
            </a:r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A9A3E580-B9A7-3F4E-81E0-35BADCF759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980516"/>
              </p:ext>
            </p:extLst>
          </p:nvPr>
        </p:nvGraphicFramePr>
        <p:xfrm>
          <a:off x="901677" y="4349400"/>
          <a:ext cx="6462711" cy="137160"/>
        </p:xfrm>
        <a:graphic>
          <a:graphicData uri="http://schemas.openxmlformats.org/drawingml/2006/table">
            <a:tbl>
              <a:tblPr/>
              <a:tblGrid>
                <a:gridCol w="782281">
                  <a:extLst>
                    <a:ext uri="{9D8B030D-6E8A-4147-A177-3AD203B41FA5}">
                      <a16:colId xmlns:a16="http://schemas.microsoft.com/office/drawing/2014/main" val="1969527818"/>
                    </a:ext>
                  </a:extLst>
                </a:gridCol>
                <a:gridCol w="782281">
                  <a:extLst>
                    <a:ext uri="{9D8B030D-6E8A-4147-A177-3AD203B41FA5}">
                      <a16:colId xmlns:a16="http://schemas.microsoft.com/office/drawing/2014/main" val="2852218059"/>
                    </a:ext>
                  </a:extLst>
                </a:gridCol>
                <a:gridCol w="1022300">
                  <a:extLst>
                    <a:ext uri="{9D8B030D-6E8A-4147-A177-3AD203B41FA5}">
                      <a16:colId xmlns:a16="http://schemas.microsoft.com/office/drawing/2014/main" val="1478936547"/>
                    </a:ext>
                  </a:extLst>
                </a:gridCol>
                <a:gridCol w="773392">
                  <a:extLst>
                    <a:ext uri="{9D8B030D-6E8A-4147-A177-3AD203B41FA5}">
                      <a16:colId xmlns:a16="http://schemas.microsoft.com/office/drawing/2014/main" val="2966884209"/>
                    </a:ext>
                  </a:extLst>
                </a:gridCol>
                <a:gridCol w="773392">
                  <a:extLst>
                    <a:ext uri="{9D8B030D-6E8A-4147-A177-3AD203B41FA5}">
                      <a16:colId xmlns:a16="http://schemas.microsoft.com/office/drawing/2014/main" val="1849026638"/>
                    </a:ext>
                  </a:extLst>
                </a:gridCol>
                <a:gridCol w="773392">
                  <a:extLst>
                    <a:ext uri="{9D8B030D-6E8A-4147-A177-3AD203B41FA5}">
                      <a16:colId xmlns:a16="http://schemas.microsoft.com/office/drawing/2014/main" val="1009401858"/>
                    </a:ext>
                  </a:extLst>
                </a:gridCol>
                <a:gridCol w="773392">
                  <a:extLst>
                    <a:ext uri="{9D8B030D-6E8A-4147-A177-3AD203B41FA5}">
                      <a16:colId xmlns:a16="http://schemas.microsoft.com/office/drawing/2014/main" val="3965082822"/>
                    </a:ext>
                  </a:extLst>
                </a:gridCol>
                <a:gridCol w="782281">
                  <a:extLst>
                    <a:ext uri="{9D8B030D-6E8A-4147-A177-3AD203B41FA5}">
                      <a16:colId xmlns:a16="http://schemas.microsoft.com/office/drawing/2014/main" val="1368430705"/>
                    </a:ext>
                  </a:extLst>
                </a:gridCol>
              </a:tblGrid>
              <a:tr h="131433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DUMMY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0.00636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0.00622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0.00608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0.00594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4497892"/>
                  </a:ext>
                </a:extLst>
              </a:tr>
            </a:tbl>
          </a:graphicData>
        </a:graphic>
      </p:graphicFrame>
      <p:graphicFrame>
        <p:nvGraphicFramePr>
          <p:cNvPr id="19" name="Tablo 18">
            <a:extLst>
              <a:ext uri="{FF2B5EF4-FFF2-40B4-BE49-F238E27FC236}">
                <a16:creationId xmlns:a16="http://schemas.microsoft.com/office/drawing/2014/main" id="{0E556B0B-098E-D74A-9686-B907F2F556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9896978"/>
              </p:ext>
            </p:extLst>
          </p:nvPr>
        </p:nvGraphicFramePr>
        <p:xfrm>
          <a:off x="7752845" y="1185635"/>
          <a:ext cx="779343" cy="201657"/>
        </p:xfrm>
        <a:graphic>
          <a:graphicData uri="http://schemas.openxmlformats.org/drawingml/2006/table">
            <a:tbl>
              <a:tblPr/>
              <a:tblGrid>
                <a:gridCol w="779343">
                  <a:extLst>
                    <a:ext uri="{9D8B030D-6E8A-4147-A177-3AD203B41FA5}">
                      <a16:colId xmlns:a16="http://schemas.microsoft.com/office/drawing/2014/main" val="1876633144"/>
                    </a:ext>
                  </a:extLst>
                </a:gridCol>
              </a:tblGrid>
              <a:tr h="201657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102.1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1958425"/>
                  </a:ext>
                </a:extLst>
              </a:tr>
            </a:tbl>
          </a:graphicData>
        </a:graphic>
      </p:graphicFrame>
      <p:sp>
        <p:nvSpPr>
          <p:cNvPr id="21" name="Metin kutusu 20">
            <a:extLst>
              <a:ext uri="{FF2B5EF4-FFF2-40B4-BE49-F238E27FC236}">
                <a16:creationId xmlns:a16="http://schemas.microsoft.com/office/drawing/2014/main" id="{1130234A-17CC-1C40-B7BE-994A5C1E8DCE}"/>
              </a:ext>
            </a:extLst>
          </p:cNvPr>
          <p:cNvSpPr txBox="1"/>
          <p:nvPr/>
        </p:nvSpPr>
        <p:spPr>
          <a:xfrm>
            <a:off x="7402163" y="115646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graphicFrame>
        <p:nvGraphicFramePr>
          <p:cNvPr id="22" name="Tablo 21">
            <a:extLst>
              <a:ext uri="{FF2B5EF4-FFF2-40B4-BE49-F238E27FC236}">
                <a16:creationId xmlns:a16="http://schemas.microsoft.com/office/drawing/2014/main" id="{BF62A2F1-080D-174C-A8A2-A67D878D4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104085"/>
              </p:ext>
            </p:extLst>
          </p:nvPr>
        </p:nvGraphicFramePr>
        <p:xfrm>
          <a:off x="7752845" y="1610801"/>
          <a:ext cx="779343" cy="2280960"/>
        </p:xfrm>
        <a:graphic>
          <a:graphicData uri="http://schemas.openxmlformats.org/drawingml/2006/table">
            <a:tbl>
              <a:tblPr/>
              <a:tblGrid>
                <a:gridCol w="779343">
                  <a:extLst>
                    <a:ext uri="{9D8B030D-6E8A-4147-A177-3AD203B41FA5}">
                      <a16:colId xmlns:a16="http://schemas.microsoft.com/office/drawing/2014/main" val="2495736958"/>
                    </a:ext>
                  </a:extLst>
                </a:gridCol>
              </a:tblGrid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098384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322.421053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2148553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322.421053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1507833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322.421053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985033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322.421053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276721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322.421053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1428388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322.421053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678154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322.421053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8552337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322.421053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697421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322.421053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0236678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322.421053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038250"/>
                  </a:ext>
                </a:extLst>
              </a:tr>
              <a:tr h="19008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322.421053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409262"/>
                  </a:ext>
                </a:extLst>
              </a:tr>
            </a:tbl>
          </a:graphicData>
        </a:graphic>
      </p:graphicFrame>
      <p:graphicFrame>
        <p:nvGraphicFramePr>
          <p:cNvPr id="23" name="Tablo 22">
            <a:extLst>
              <a:ext uri="{FF2B5EF4-FFF2-40B4-BE49-F238E27FC236}">
                <a16:creationId xmlns:a16="http://schemas.microsoft.com/office/drawing/2014/main" id="{A0DCBE67-B03B-A84C-B20E-CCEAAB977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1196"/>
              </p:ext>
            </p:extLst>
          </p:nvPr>
        </p:nvGraphicFramePr>
        <p:xfrm>
          <a:off x="7752734" y="4349909"/>
          <a:ext cx="779343" cy="137160"/>
        </p:xfrm>
        <a:graphic>
          <a:graphicData uri="http://schemas.openxmlformats.org/drawingml/2006/table">
            <a:tbl>
              <a:tblPr/>
              <a:tblGrid>
                <a:gridCol w="779343">
                  <a:extLst>
                    <a:ext uri="{9D8B030D-6E8A-4147-A177-3AD203B41FA5}">
                      <a16:colId xmlns:a16="http://schemas.microsoft.com/office/drawing/2014/main" val="2253780006"/>
                    </a:ext>
                  </a:extLst>
                </a:gridCol>
              </a:tblGrid>
              <a:tr h="129269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0.01021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213573"/>
                  </a:ext>
                </a:extLst>
              </a:tr>
            </a:tbl>
          </a:graphicData>
        </a:graphic>
      </p:graphicFrame>
      <p:sp>
        <p:nvSpPr>
          <p:cNvPr id="3" name="Metin kutusu 20">
            <a:extLst>
              <a:ext uri="{FF2B5EF4-FFF2-40B4-BE49-F238E27FC236}">
                <a16:creationId xmlns:a16="http://schemas.microsoft.com/office/drawing/2014/main" id="{D625D57E-0140-5B73-49DD-379A27AE4023}"/>
              </a:ext>
            </a:extLst>
          </p:cNvPr>
          <p:cNvSpPr txBox="1"/>
          <p:nvPr/>
        </p:nvSpPr>
        <p:spPr>
          <a:xfrm>
            <a:off x="7402163" y="1585010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18" name="Metin kutusu 20">
            <a:extLst>
              <a:ext uri="{FF2B5EF4-FFF2-40B4-BE49-F238E27FC236}">
                <a16:creationId xmlns:a16="http://schemas.microsoft.com/office/drawing/2014/main" id="{436D24A9-E529-168F-B278-631E45839604}"/>
              </a:ext>
            </a:extLst>
          </p:cNvPr>
          <p:cNvSpPr txBox="1"/>
          <p:nvPr/>
        </p:nvSpPr>
        <p:spPr>
          <a:xfrm>
            <a:off x="7402163" y="1756712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20" name="Metin kutusu 20">
            <a:extLst>
              <a:ext uri="{FF2B5EF4-FFF2-40B4-BE49-F238E27FC236}">
                <a16:creationId xmlns:a16="http://schemas.microsoft.com/office/drawing/2014/main" id="{1109AC1C-14F5-242D-10DD-5AE39A25486F}"/>
              </a:ext>
            </a:extLst>
          </p:cNvPr>
          <p:cNvSpPr txBox="1"/>
          <p:nvPr/>
        </p:nvSpPr>
        <p:spPr>
          <a:xfrm>
            <a:off x="7402163" y="1961528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24" name="Metin kutusu 20">
            <a:extLst>
              <a:ext uri="{FF2B5EF4-FFF2-40B4-BE49-F238E27FC236}">
                <a16:creationId xmlns:a16="http://schemas.microsoft.com/office/drawing/2014/main" id="{3984A9F3-5239-9A43-7048-D2A828C6CB0E}"/>
              </a:ext>
            </a:extLst>
          </p:cNvPr>
          <p:cNvSpPr txBox="1"/>
          <p:nvPr/>
        </p:nvSpPr>
        <p:spPr>
          <a:xfrm>
            <a:off x="7402163" y="2128976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25" name="Metin kutusu 20">
            <a:extLst>
              <a:ext uri="{FF2B5EF4-FFF2-40B4-BE49-F238E27FC236}">
                <a16:creationId xmlns:a16="http://schemas.microsoft.com/office/drawing/2014/main" id="{27E262BC-9841-4EE2-79B7-1D0474917647}"/>
              </a:ext>
            </a:extLst>
          </p:cNvPr>
          <p:cNvSpPr txBox="1"/>
          <p:nvPr/>
        </p:nvSpPr>
        <p:spPr>
          <a:xfrm>
            <a:off x="7402163" y="2333792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26" name="Metin kutusu 20">
            <a:extLst>
              <a:ext uri="{FF2B5EF4-FFF2-40B4-BE49-F238E27FC236}">
                <a16:creationId xmlns:a16="http://schemas.microsoft.com/office/drawing/2014/main" id="{09B4D394-3F98-1D52-00D0-9CE8A7E104F1}"/>
              </a:ext>
            </a:extLst>
          </p:cNvPr>
          <p:cNvSpPr txBox="1"/>
          <p:nvPr/>
        </p:nvSpPr>
        <p:spPr>
          <a:xfrm>
            <a:off x="7406512" y="2528477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27" name="Metin kutusu 20">
            <a:extLst>
              <a:ext uri="{FF2B5EF4-FFF2-40B4-BE49-F238E27FC236}">
                <a16:creationId xmlns:a16="http://schemas.microsoft.com/office/drawing/2014/main" id="{23A1E39A-2208-9E56-1339-948F5623B452}"/>
              </a:ext>
            </a:extLst>
          </p:cNvPr>
          <p:cNvSpPr txBox="1"/>
          <p:nvPr/>
        </p:nvSpPr>
        <p:spPr>
          <a:xfrm>
            <a:off x="7406512" y="2672942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28" name="Metin kutusu 20">
            <a:extLst>
              <a:ext uri="{FF2B5EF4-FFF2-40B4-BE49-F238E27FC236}">
                <a16:creationId xmlns:a16="http://schemas.microsoft.com/office/drawing/2014/main" id="{349C3DD9-510E-4B3A-4751-508B4C3832F6}"/>
              </a:ext>
            </a:extLst>
          </p:cNvPr>
          <p:cNvSpPr txBox="1"/>
          <p:nvPr/>
        </p:nvSpPr>
        <p:spPr>
          <a:xfrm>
            <a:off x="7397926" y="2903774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29" name="Metin kutusu 20">
            <a:extLst>
              <a:ext uri="{FF2B5EF4-FFF2-40B4-BE49-F238E27FC236}">
                <a16:creationId xmlns:a16="http://schemas.microsoft.com/office/drawing/2014/main" id="{6C8C9320-D8B2-9EEC-F84D-10761E2BB8A1}"/>
              </a:ext>
            </a:extLst>
          </p:cNvPr>
          <p:cNvSpPr txBox="1"/>
          <p:nvPr/>
        </p:nvSpPr>
        <p:spPr>
          <a:xfrm>
            <a:off x="7406512" y="3101492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30" name="Metin kutusu 20">
            <a:extLst>
              <a:ext uri="{FF2B5EF4-FFF2-40B4-BE49-F238E27FC236}">
                <a16:creationId xmlns:a16="http://schemas.microsoft.com/office/drawing/2014/main" id="{BF396E17-A77E-8AD2-063E-F03C7F8221D7}"/>
              </a:ext>
            </a:extLst>
          </p:cNvPr>
          <p:cNvSpPr txBox="1"/>
          <p:nvPr/>
        </p:nvSpPr>
        <p:spPr>
          <a:xfrm>
            <a:off x="7397325" y="3285528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31" name="Metin kutusu 20">
            <a:extLst>
              <a:ext uri="{FF2B5EF4-FFF2-40B4-BE49-F238E27FC236}">
                <a16:creationId xmlns:a16="http://schemas.microsoft.com/office/drawing/2014/main" id="{2E6E5B3C-BF1E-6B59-C64F-26524B0C4B26}"/>
              </a:ext>
            </a:extLst>
          </p:cNvPr>
          <p:cNvSpPr txBox="1"/>
          <p:nvPr/>
        </p:nvSpPr>
        <p:spPr>
          <a:xfrm>
            <a:off x="7406512" y="3467586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32" name="Metin kutusu 20">
            <a:extLst>
              <a:ext uri="{FF2B5EF4-FFF2-40B4-BE49-F238E27FC236}">
                <a16:creationId xmlns:a16="http://schemas.microsoft.com/office/drawing/2014/main" id="{FA81A7ED-DFBA-FE64-97F9-FDAB72D7B354}"/>
              </a:ext>
            </a:extLst>
          </p:cNvPr>
          <p:cNvSpPr txBox="1"/>
          <p:nvPr/>
        </p:nvSpPr>
        <p:spPr>
          <a:xfrm>
            <a:off x="7408975" y="3660929"/>
            <a:ext cx="3129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  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61CBB1-D53A-5290-9A2B-CF3A2C6C1FCE}"/>
              </a:ext>
            </a:extLst>
          </p:cNvPr>
          <p:cNvSpPr txBox="1"/>
          <p:nvPr/>
        </p:nvSpPr>
        <p:spPr>
          <a:xfrm>
            <a:off x="7406512" y="4258044"/>
            <a:ext cx="44507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tr-T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.  .</a:t>
            </a:r>
          </a:p>
        </p:txBody>
      </p:sp>
      <p:sp>
        <p:nvSpPr>
          <p:cNvPr id="37" name="Metin kutusu 15">
            <a:extLst>
              <a:ext uri="{FF2B5EF4-FFF2-40B4-BE49-F238E27FC236}">
                <a16:creationId xmlns:a16="http://schemas.microsoft.com/office/drawing/2014/main" id="{24EDD531-EDFA-CDC6-A5D0-F70EAFC6E52A}"/>
              </a:ext>
            </a:extLst>
          </p:cNvPr>
          <p:cNvSpPr txBox="1"/>
          <p:nvPr/>
        </p:nvSpPr>
        <p:spPr>
          <a:xfrm>
            <a:off x="8034042" y="3890237"/>
            <a:ext cx="21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900" dirty="0"/>
              <a:t>.</a:t>
            </a:r>
            <a:br>
              <a:rPr lang="tr-TR" sz="900" dirty="0"/>
            </a:br>
            <a:r>
              <a:rPr lang="tr-TR" sz="900" dirty="0"/>
              <a:t>.</a:t>
            </a:r>
          </a:p>
        </p:txBody>
      </p:sp>
      <p:sp>
        <p:nvSpPr>
          <p:cNvPr id="38" name="Google Shape;124;p17">
            <a:extLst>
              <a:ext uri="{FF2B5EF4-FFF2-40B4-BE49-F238E27FC236}">
                <a16:creationId xmlns:a16="http://schemas.microsoft.com/office/drawing/2014/main" id="{5016896D-401D-0E9E-2DDB-3883B7ADFB1A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819444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MODELING APPROACH &amp; SOLUTION METHODS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82B13B97-B315-5C38-B9B9-61126DAE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pic>
        <p:nvPicPr>
          <p:cNvPr id="40" name="object 48">
            <a:extLst>
              <a:ext uri="{FF2B5EF4-FFF2-40B4-BE49-F238E27FC236}">
                <a16:creationId xmlns:a16="http://schemas.microsoft.com/office/drawing/2014/main" id="{720FB87E-1D95-086D-AB21-0C24846D91A7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6AD6894-2FC0-3269-6CEB-030FC849DBD7}"/>
              </a:ext>
            </a:extLst>
          </p:cNvPr>
          <p:cNvSpPr/>
          <p:nvPr/>
        </p:nvSpPr>
        <p:spPr>
          <a:xfrm>
            <a:off x="901677" y="1801197"/>
            <a:ext cx="783236" cy="213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127B28E-F56B-B37F-E9EC-089AD7736ECE}"/>
              </a:ext>
            </a:extLst>
          </p:cNvPr>
          <p:cNvSpPr/>
          <p:nvPr/>
        </p:nvSpPr>
        <p:spPr>
          <a:xfrm>
            <a:off x="3721066" y="1182098"/>
            <a:ext cx="312907" cy="230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76703BD-6580-C875-58AE-FAD7BEA3C699}"/>
              </a:ext>
            </a:extLst>
          </p:cNvPr>
          <p:cNvSpPr/>
          <p:nvPr/>
        </p:nvSpPr>
        <p:spPr>
          <a:xfrm>
            <a:off x="3479293" y="1787234"/>
            <a:ext cx="783237" cy="226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1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6FC0-9CA9-86E7-1A7E-5E8BE3A5E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1"/>
                </a:solidFill>
                <a:ea typeface="Arial"/>
                <a:cs typeface="Arial"/>
                <a:sym typeface="Arial"/>
              </a:rPr>
              <a:t>Heuristic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B0D2C-C98F-39F1-5B4E-C816BE750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7586951" cy="3725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Items are sorted in descending order by the calculated turnover values.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And sorted items are cloned as many as their ATP values.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Then locations are sorted in ascending order.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Final step was matching the minimum distance with the cloned item which has maximum turnover.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272E20-A29A-9C15-358C-4C23CBF7AB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1917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10" name="Google Shape;94;p13">
            <a:extLst>
              <a:ext uri="{FF2B5EF4-FFF2-40B4-BE49-F238E27FC236}">
                <a16:creationId xmlns:a16="http://schemas.microsoft.com/office/drawing/2014/main" id="{6E2F18F8-CABC-6E98-EFD6-BCCADA3039DF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Raleway"/>
                <a:sym typeface="Lato"/>
              </a:rPr>
              <a:t>Comparison of Methods for Model 1</a:t>
            </a:r>
            <a:endParaRPr lang="en-US" dirty="0">
              <a:solidFill>
                <a:schemeClr val="accent1"/>
              </a:solidFill>
              <a:highlight>
                <a:srgbClr val="FFFF00"/>
              </a:highlight>
              <a:latin typeface="Raleway"/>
              <a:sym typeface="Lato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6FF9754-DE78-6C26-B83F-D837E44D2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09804"/>
              </p:ext>
            </p:extLst>
          </p:nvPr>
        </p:nvGraphicFramePr>
        <p:xfrm>
          <a:off x="646066" y="1328981"/>
          <a:ext cx="7851868" cy="3031887"/>
        </p:xfrm>
        <a:graphic>
          <a:graphicData uri="http://schemas.openxmlformats.org/drawingml/2006/table">
            <a:tbl>
              <a:tblPr/>
              <a:tblGrid>
                <a:gridCol w="877934">
                  <a:extLst>
                    <a:ext uri="{9D8B030D-6E8A-4147-A177-3AD203B41FA5}">
                      <a16:colId xmlns:a16="http://schemas.microsoft.com/office/drawing/2014/main" val="2644506906"/>
                    </a:ext>
                  </a:extLst>
                </a:gridCol>
                <a:gridCol w="797465">
                  <a:extLst>
                    <a:ext uri="{9D8B030D-6E8A-4147-A177-3AD203B41FA5}">
                      <a16:colId xmlns:a16="http://schemas.microsoft.com/office/drawing/2014/main" val="1048255289"/>
                    </a:ext>
                  </a:extLst>
                </a:gridCol>
                <a:gridCol w="900214">
                  <a:extLst>
                    <a:ext uri="{9D8B030D-6E8A-4147-A177-3AD203B41FA5}">
                      <a16:colId xmlns:a16="http://schemas.microsoft.com/office/drawing/2014/main" val="3437561957"/>
                    </a:ext>
                  </a:extLst>
                </a:gridCol>
                <a:gridCol w="900214">
                  <a:extLst>
                    <a:ext uri="{9D8B030D-6E8A-4147-A177-3AD203B41FA5}">
                      <a16:colId xmlns:a16="http://schemas.microsoft.com/office/drawing/2014/main" val="1970571680"/>
                    </a:ext>
                  </a:extLst>
                </a:gridCol>
                <a:gridCol w="900214">
                  <a:extLst>
                    <a:ext uri="{9D8B030D-6E8A-4147-A177-3AD203B41FA5}">
                      <a16:colId xmlns:a16="http://schemas.microsoft.com/office/drawing/2014/main" val="2600453006"/>
                    </a:ext>
                  </a:extLst>
                </a:gridCol>
                <a:gridCol w="888836">
                  <a:extLst>
                    <a:ext uri="{9D8B030D-6E8A-4147-A177-3AD203B41FA5}">
                      <a16:colId xmlns:a16="http://schemas.microsoft.com/office/drawing/2014/main" val="1114533866"/>
                    </a:ext>
                  </a:extLst>
                </a:gridCol>
                <a:gridCol w="786563">
                  <a:extLst>
                    <a:ext uri="{9D8B030D-6E8A-4147-A177-3AD203B41FA5}">
                      <a16:colId xmlns:a16="http://schemas.microsoft.com/office/drawing/2014/main" val="2680865141"/>
                    </a:ext>
                  </a:extLst>
                </a:gridCol>
                <a:gridCol w="900214">
                  <a:extLst>
                    <a:ext uri="{9D8B030D-6E8A-4147-A177-3AD203B41FA5}">
                      <a16:colId xmlns:a16="http://schemas.microsoft.com/office/drawing/2014/main" val="3743132266"/>
                    </a:ext>
                  </a:extLst>
                </a:gridCol>
                <a:gridCol w="900214">
                  <a:extLst>
                    <a:ext uri="{9D8B030D-6E8A-4147-A177-3AD203B41FA5}">
                      <a16:colId xmlns:a16="http://schemas.microsoft.com/office/drawing/2014/main" val="4191503214"/>
                    </a:ext>
                  </a:extLst>
                </a:gridCol>
              </a:tblGrid>
              <a:tr h="207393">
                <a:tc gridSpan="9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MODEL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723501"/>
                  </a:ext>
                </a:extLst>
              </a:tr>
              <a:tr h="207393">
                <a:tc gridSpan="5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OBJECTIVE FUNCTION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OBJECTIVE FUNCTION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TIME(CPU sec)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TIME(CPU sec)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938517"/>
                  </a:ext>
                </a:extLst>
              </a:tr>
              <a:tr h="217269">
                <a:tc>
                  <a:txBody>
                    <a:bodyPr/>
                    <a:lstStyle/>
                    <a:p>
                      <a:pPr marR="0" indent="13716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PROBLEM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GPS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Hungarian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Heuristic</a:t>
                      </a:r>
                      <a:endParaRPr lang="tr-TR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%GAP(H)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PROBLEM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GPS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Hungarian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Heuristic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031342"/>
                  </a:ext>
                </a:extLst>
              </a:tr>
              <a:tr h="19751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4290.10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4290.10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4589.62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6.98%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96955"/>
                  </a:ext>
                </a:extLst>
              </a:tr>
              <a:tr h="19751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11566.44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11566.44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12464.99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7.77%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0.00211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355414"/>
                  </a:ext>
                </a:extLst>
              </a:tr>
              <a:tr h="19751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7276.34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7276.30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7875.37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8.23%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56079"/>
                  </a:ext>
                </a:extLst>
              </a:tr>
              <a:tr h="19751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4942.04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4942.04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5241.56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6.06%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0.00268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8058407"/>
                  </a:ext>
                </a:extLst>
              </a:tr>
              <a:tr h="19751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16235.03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16235.03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17732.61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9.22%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0.00267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46614"/>
                  </a:ext>
                </a:extLst>
              </a:tr>
              <a:tr h="19751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5593.98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5593.98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5893.50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5.35%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0.00224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2081905"/>
                  </a:ext>
                </a:extLst>
              </a:tr>
              <a:tr h="19751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12596.86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12596.86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13794.92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410733"/>
                  </a:ext>
                </a:extLst>
              </a:tr>
              <a:tr h="19751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14552.68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14552.68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15750.74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8.23%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8932396"/>
                  </a:ext>
                </a:extLst>
              </a:tr>
              <a:tr h="19751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19494.72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19494.72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20992.29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7.68%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622464"/>
                  </a:ext>
                </a:extLst>
              </a:tr>
              <a:tr h="207393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19873.20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19873.20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21670.29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9.04%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485101"/>
                  </a:ext>
                </a:extLst>
              </a:tr>
              <a:tr h="207393">
                <a:tc rowSpan="2" gridSpan="4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7.81%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0.00210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4380994"/>
                  </a:ext>
                </a:extLst>
              </a:tr>
              <a:tr h="207393">
                <a:tc gridSpan="4" v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9.51%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Worst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0.00317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702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1986BED-06E5-7D17-E60A-278E1DDD42B8}"/>
              </a:ext>
            </a:extLst>
          </p:cNvPr>
          <p:cNvSpPr txBox="1"/>
          <p:nvPr/>
        </p:nvSpPr>
        <p:spPr>
          <a:xfrm>
            <a:off x="2683552" y="4934660"/>
            <a:ext cx="500786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6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600" dirty="0">
              <a:solidFill>
                <a:schemeClr val="tx1"/>
              </a:solidFill>
            </a:endParaRPr>
          </a:p>
        </p:txBody>
      </p:sp>
      <p:sp>
        <p:nvSpPr>
          <p:cNvPr id="2" name="Google Shape;124;p17">
            <a:extLst>
              <a:ext uri="{FF2B5EF4-FFF2-40B4-BE49-F238E27FC236}">
                <a16:creationId xmlns:a16="http://schemas.microsoft.com/office/drawing/2014/main" id="{A9E8FFC8-62AD-7858-DD71-2131CB682189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819444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MODELING APPROACH &amp; SOLUTION METHODS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D6D9A20-2519-ADFB-7E46-67A85038F4C4}"/>
              </a:ext>
            </a:extLst>
          </p:cNvPr>
          <p:cNvSpPr txBox="1"/>
          <p:nvPr/>
        </p:nvSpPr>
        <p:spPr>
          <a:xfrm>
            <a:off x="472641" y="3983117"/>
            <a:ext cx="3778396" cy="95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All codes were executed on </a:t>
            </a:r>
            <a:r>
              <a:rPr lang="en-US" sz="1050" i="1" spc="5" dirty="0">
                <a:solidFill>
                  <a:srgbClr val="2185C5"/>
                </a:solidFill>
                <a:latin typeface="Lato" panose="020B0604020202020204" charset="-94"/>
              </a:rPr>
              <a:t>Acer nitro i7 9</a:t>
            </a:r>
            <a:r>
              <a:rPr lang="en-US" sz="1050" i="1" spc="5" baseline="30000" dirty="0">
                <a:solidFill>
                  <a:srgbClr val="2185C5"/>
                </a:solidFill>
                <a:latin typeface="Lato" panose="020B0604020202020204" charset="-94"/>
              </a:rPr>
              <a:t>th</a:t>
            </a:r>
            <a:r>
              <a:rPr lang="en-US" sz="1050" i="1" spc="5" dirty="0">
                <a:solidFill>
                  <a:srgbClr val="2185C5"/>
                </a:solidFill>
                <a:latin typeface="Lato" panose="020B0604020202020204" charset="-94"/>
              </a:rPr>
              <a:t> generation 16gb ram</a:t>
            </a: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 and based on the conducted experiments</a:t>
            </a:r>
            <a:r>
              <a:rPr lang="tr-TR" sz="1050" i="1" spc="5" dirty="0">
                <a:solidFill>
                  <a:schemeClr val="tx1"/>
                </a:solidFill>
                <a:latin typeface="Lato" panose="020B0604020202020204" charset="-94"/>
              </a:rPr>
              <a:t>,</a:t>
            </a: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 pandas</a:t>
            </a:r>
            <a:r>
              <a:rPr lang="tr-TR" sz="1050" i="1" spc="5" dirty="0">
                <a:solidFill>
                  <a:schemeClr val="tx1"/>
                </a:solidFill>
                <a:latin typeface="Lato" panose="020B0604020202020204" charset="-94"/>
              </a:rPr>
              <a:t>,</a:t>
            </a: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en-US" sz="1050" i="1" spc="5" dirty="0" err="1">
                <a:solidFill>
                  <a:schemeClr val="tx1"/>
                </a:solidFill>
                <a:latin typeface="Lato" panose="020B0604020202020204" charset="-94"/>
              </a:rPr>
              <a:t>scipy</a:t>
            </a:r>
            <a:r>
              <a:rPr lang="tr-TR" sz="1050" i="1" spc="5" dirty="0">
                <a:solidFill>
                  <a:schemeClr val="tx1"/>
                </a:solidFill>
                <a:latin typeface="Lato" panose="020B0604020202020204" charset="-94"/>
              </a:rPr>
              <a:t>, </a:t>
            </a:r>
            <a:r>
              <a:rPr lang="en-US" sz="1050" i="1" spc="5" dirty="0" err="1">
                <a:solidFill>
                  <a:schemeClr val="tx1"/>
                </a:solidFill>
                <a:latin typeface="Lato" panose="020B0604020202020204" charset="-94"/>
              </a:rPr>
              <a:t>numpy</a:t>
            </a: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 libraries are used in </a:t>
            </a:r>
            <a:r>
              <a:rPr lang="en-US" sz="1050" i="1" spc="5" dirty="0" err="1">
                <a:solidFill>
                  <a:schemeClr val="tx1"/>
                </a:solidFill>
                <a:latin typeface="Lato" panose="020B0604020202020204" charset="-94"/>
              </a:rPr>
              <a:t>pyt</a:t>
            </a:r>
            <a:r>
              <a:rPr lang="tr-TR" sz="1050" i="1" spc="5" dirty="0">
                <a:solidFill>
                  <a:schemeClr val="tx1"/>
                </a:solidFill>
                <a:latin typeface="Lato" panose="020B0604020202020204" charset="-94"/>
              </a:rPr>
              <a:t>h</a:t>
            </a: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on code.</a:t>
            </a:r>
          </a:p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b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</a:b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Toy instances: 10 item 100 locations.</a:t>
            </a:r>
            <a:endParaRPr lang="tr-TR" sz="1050" i="1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14618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40B3-AD20-9696-D490-20C213F12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0700" y="217650"/>
            <a:ext cx="6462600" cy="857400"/>
          </a:xfrm>
        </p:spPr>
        <p:txBody>
          <a:bodyPr/>
          <a:lstStyle/>
          <a:p>
            <a:r>
              <a:rPr lang="en-GB" dirty="0"/>
              <a:t>Our Approach</a:t>
            </a:r>
            <a:endParaRPr lang="en-GB" dirty="0">
              <a:highlight>
                <a:srgbClr val="FFFF00"/>
              </a:highligh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4CFC6-136C-59A5-8DFA-54727B463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3624" y="1200150"/>
            <a:ext cx="3271181" cy="37257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GB" dirty="0"/>
              <a:t>Mathematical Modelling Based Decisions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Tactical Level</a:t>
            </a:r>
            <a:r>
              <a:rPr lang="en-GB" dirty="0"/>
              <a:t>: Shelf Allocation for 6 months based on sales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Operational Level</a:t>
            </a:r>
            <a:r>
              <a:rPr lang="en-GB" dirty="0"/>
              <a:t>: Optimizing Forklift pick/place operations per day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E9A1C1-3EFC-4533-599A-CFE3C913E7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871D453-E454-2DF4-589D-AD5178AA571A}"/>
              </a:ext>
            </a:extLst>
          </p:cNvPr>
          <p:cNvSpPr/>
          <p:nvPr/>
        </p:nvSpPr>
        <p:spPr>
          <a:xfrm>
            <a:off x="4127891" y="2123797"/>
            <a:ext cx="1393031" cy="67151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1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14CB56-6F13-B9F5-7DE1-CCCE12F441FA}"/>
              </a:ext>
            </a:extLst>
          </p:cNvPr>
          <p:cNvSpPr/>
          <p:nvPr/>
        </p:nvSpPr>
        <p:spPr>
          <a:xfrm>
            <a:off x="4146348" y="3451151"/>
            <a:ext cx="1393031" cy="67151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2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5BD590A-E9FF-4A25-C46C-474071476103}"/>
              </a:ext>
            </a:extLst>
          </p:cNvPr>
          <p:cNvSpPr txBox="1">
            <a:spLocks/>
          </p:cNvSpPr>
          <p:nvPr/>
        </p:nvSpPr>
        <p:spPr>
          <a:xfrm>
            <a:off x="5024472" y="1020836"/>
            <a:ext cx="410292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Lato"/>
              <a:buChar char="▷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■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1"/>
            <a:endParaRPr lang="en-GB" u="sng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Tactical Level</a:t>
            </a:r>
            <a:r>
              <a:rPr lang="en-GB" dirty="0"/>
              <a:t>: Minimize total handling duration </a:t>
            </a:r>
            <a:r>
              <a:rPr lang="en-GB" dirty="0">
                <a:sym typeface="Wingdings" panose="05000000000000000000" pitchFamily="2" charset="2"/>
              </a:rPr>
              <a:t> shelf allocation:</a:t>
            </a:r>
            <a:r>
              <a:rPr lang="en-GB" dirty="0"/>
              <a:t> 6 months based on sales data + ABC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u="sng" dirty="0"/>
              <a:t>Operational Level</a:t>
            </a:r>
            <a:r>
              <a:rPr lang="en-GB" dirty="0"/>
              <a:t>: Minimize #Forklift sorties and total distance travelled for daily pick/place operations</a:t>
            </a:r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object 48">
            <a:extLst>
              <a:ext uri="{FF2B5EF4-FFF2-40B4-BE49-F238E27FC236}">
                <a16:creationId xmlns:a16="http://schemas.microsoft.com/office/drawing/2014/main" id="{6DD0CAAA-3AB1-5430-CBAC-200372BF1274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6053043D-C999-DF94-75EF-3A641B865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56E3B7-4FE5-0BE8-02B9-DBA979EF5E95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31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b="1" dirty="0">
                <a:solidFill>
                  <a:schemeClr val="accent1"/>
                </a:solidFill>
              </a:rPr>
              <a:t>CONTENTS</a:t>
            </a:r>
            <a:endParaRPr sz="4400" b="1" dirty="0">
              <a:solidFill>
                <a:schemeClr val="accent1"/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EA66FEA1-B0C2-4CB3-E4A5-BD2F0FDA04B0}"/>
              </a:ext>
            </a:extLst>
          </p:cNvPr>
          <p:cNvSpPr txBox="1"/>
          <p:nvPr/>
        </p:nvSpPr>
        <p:spPr>
          <a:xfrm>
            <a:off x="893700" y="1317358"/>
            <a:ext cx="6628764" cy="2657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45" lvl="1" indent="-34798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360045" algn="l"/>
                <a:tab pos="360680" algn="l"/>
              </a:tabLst>
            </a:pPr>
            <a:r>
              <a:rPr lang="tr-TR" sz="2000" spc="5" dirty="0">
                <a:solidFill>
                  <a:schemeClr val="tx1"/>
                </a:solidFill>
                <a:latin typeface="Lato" panose="020B0604020202020204" charset="-94"/>
                <a:cs typeface="Arial MT"/>
              </a:rPr>
              <a:t>System Analysis (Micro/Macro)</a:t>
            </a:r>
          </a:p>
          <a:p>
            <a:pPr marL="360045" lvl="2" indent="-34798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360045" algn="l"/>
                <a:tab pos="360680" algn="l"/>
              </a:tabLst>
            </a:pPr>
            <a:r>
              <a:rPr lang="en-US" sz="2000" spc="5" dirty="0">
                <a:solidFill>
                  <a:schemeClr val="tx1"/>
                </a:solidFill>
                <a:latin typeface="Lato" panose="020B0604020202020204" charset="-94"/>
                <a:cs typeface="Arial MT"/>
              </a:rPr>
              <a:t>Problem Definition</a:t>
            </a:r>
            <a:endParaRPr lang="tr-TR" sz="2000" spc="5" dirty="0">
              <a:solidFill>
                <a:schemeClr val="tx1"/>
              </a:solidFill>
              <a:latin typeface="Lato" panose="020B0604020202020204" charset="-94"/>
              <a:cs typeface="Arial MT"/>
            </a:endParaRPr>
          </a:p>
          <a:p>
            <a:pPr marL="360045" indent="-34798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360045" algn="l"/>
                <a:tab pos="360680" algn="l"/>
              </a:tabLst>
            </a:pPr>
            <a:r>
              <a:rPr lang="en-US" sz="2000" spc="5" dirty="0">
                <a:solidFill>
                  <a:schemeClr val="tx1"/>
                </a:solidFill>
                <a:latin typeface="Lato" panose="020B0604020202020204" charset="-94"/>
                <a:cs typeface="Arial MT"/>
              </a:rPr>
              <a:t>Modeling Approach</a:t>
            </a:r>
            <a:r>
              <a:rPr lang="tr-TR" sz="2000" spc="5" dirty="0">
                <a:solidFill>
                  <a:schemeClr val="tx1"/>
                </a:solidFill>
                <a:latin typeface="Lato" panose="020B0604020202020204" charset="-94"/>
                <a:cs typeface="Arial MT"/>
              </a:rPr>
              <a:t> and </a:t>
            </a:r>
            <a:r>
              <a:rPr lang="en-US" sz="2000" spc="5" dirty="0">
                <a:solidFill>
                  <a:schemeClr val="tx1"/>
                </a:solidFill>
                <a:latin typeface="Lato" panose="020B0604020202020204" charset="-94"/>
                <a:cs typeface="Arial MT"/>
              </a:rPr>
              <a:t>Solution Methodology</a:t>
            </a:r>
          </a:p>
          <a:p>
            <a:pPr marL="360045" indent="-34798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360045" algn="l"/>
                <a:tab pos="360680" algn="l"/>
              </a:tabLst>
            </a:pPr>
            <a:r>
              <a:rPr lang="tr-TR" sz="2000" spc="5" dirty="0">
                <a:solidFill>
                  <a:schemeClr val="tx1"/>
                </a:solidFill>
                <a:latin typeface="Lato" panose="020B0604020202020204" charset="-94"/>
                <a:cs typeface="Arial MT"/>
              </a:rPr>
              <a:t>Decision Support System (DSS)</a:t>
            </a:r>
          </a:p>
          <a:p>
            <a:pPr marL="360045" indent="-34798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360045" algn="l"/>
                <a:tab pos="360680" algn="l"/>
              </a:tabLst>
            </a:pPr>
            <a:r>
              <a:rPr lang="tr-TR" sz="2000" spc="5" dirty="0">
                <a:solidFill>
                  <a:schemeClr val="tx1"/>
                </a:solidFill>
                <a:latin typeface="Lato" panose="020B0604020202020204" charset="-94"/>
                <a:cs typeface="Arial MT"/>
              </a:rPr>
              <a:t>Conclusion</a:t>
            </a:r>
            <a:endParaRPr lang="en-US" sz="2000" spc="5" dirty="0">
              <a:solidFill>
                <a:schemeClr val="tx1"/>
              </a:solidFill>
              <a:latin typeface="Lato" panose="020B0604020202020204" charset="-94"/>
              <a:cs typeface="Arial MT"/>
            </a:endParaRPr>
          </a:p>
          <a:p>
            <a:pPr marL="360045" indent="-34798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360045" algn="l"/>
                <a:tab pos="360680" algn="l"/>
              </a:tabLst>
            </a:pPr>
            <a:endParaRPr lang="tr-TR" sz="2000" spc="5" dirty="0">
              <a:solidFill>
                <a:schemeClr val="tx1"/>
              </a:solidFill>
              <a:latin typeface="Lato" panose="020B0604020202020204" charset="-94"/>
              <a:cs typeface="Arial MT"/>
            </a:endParaRPr>
          </a:p>
          <a:p>
            <a:pPr marL="360045" indent="-34798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360045" algn="l"/>
                <a:tab pos="360680" algn="l"/>
              </a:tabLst>
            </a:pPr>
            <a:endParaRPr lang="tr-TR" sz="2000" spc="5" dirty="0">
              <a:solidFill>
                <a:schemeClr val="tx1"/>
              </a:solidFill>
              <a:latin typeface="Lato" panose="020B0604020202020204" charset="-94"/>
              <a:cs typeface="Arial MT"/>
            </a:endParaRPr>
          </a:p>
          <a:p>
            <a:pPr marL="360045" lvl="1" indent="-34798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360045" algn="l"/>
                <a:tab pos="360680" algn="l"/>
              </a:tabLst>
            </a:pPr>
            <a:endParaRPr lang="tr-TR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51FDFDB-3874-3C36-FAB6-686152D3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pic>
        <p:nvPicPr>
          <p:cNvPr id="8" name="object 48">
            <a:extLst>
              <a:ext uri="{FF2B5EF4-FFF2-40B4-BE49-F238E27FC236}">
                <a16:creationId xmlns:a16="http://schemas.microsoft.com/office/drawing/2014/main" id="{D1F05239-0831-8AB9-E170-B3770551BA40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08493" cy="3657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9CBF1F-CF0C-2B11-02E8-34EB6ADE32AD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9960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70C3F8-4802-C767-D4ED-278FAC29D558}"/>
              </a:ext>
            </a:extLst>
          </p:cNvPr>
          <p:cNvSpPr/>
          <p:nvPr/>
        </p:nvSpPr>
        <p:spPr>
          <a:xfrm>
            <a:off x="4437888" y="1243775"/>
            <a:ext cx="4591387" cy="25571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024B162-7693-8965-5A78-FFA1E34B499B}"/>
              </a:ext>
            </a:extLst>
          </p:cNvPr>
          <p:cNvSpPr/>
          <p:nvPr/>
        </p:nvSpPr>
        <p:spPr>
          <a:xfrm>
            <a:off x="204120" y="3026159"/>
            <a:ext cx="4465416" cy="136842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4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404F139-260E-EDC0-AD3D-96FE9AA070FB}"/>
              </a:ext>
            </a:extLst>
          </p:cNvPr>
          <p:cNvSpPr/>
          <p:nvPr/>
        </p:nvSpPr>
        <p:spPr>
          <a:xfrm>
            <a:off x="901788" y="1455291"/>
            <a:ext cx="3580816" cy="105563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Google Shape;124;p17">
            <a:extLst>
              <a:ext uri="{FF2B5EF4-FFF2-40B4-BE49-F238E27FC236}">
                <a16:creationId xmlns:a16="http://schemas.microsoft.com/office/drawing/2014/main" id="{5793ACAA-4F72-A0C0-6C99-A0AFD3F063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01788" y="-6256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b="1" dirty="0">
                <a:solidFill>
                  <a:schemeClr val="accent1"/>
                </a:solidFill>
              </a:rPr>
              <a:t>MODELING APPROACH</a:t>
            </a:r>
            <a:endParaRPr sz="4400" b="1" dirty="0">
              <a:solidFill>
                <a:schemeClr val="accent1"/>
              </a:solidFill>
            </a:endParaRPr>
          </a:p>
        </p:txBody>
      </p:sp>
      <p:sp>
        <p:nvSpPr>
          <p:cNvPr id="5" name="Google Shape;94;p13">
            <a:extLst>
              <a:ext uri="{FF2B5EF4-FFF2-40B4-BE49-F238E27FC236}">
                <a16:creationId xmlns:a16="http://schemas.microsoft.com/office/drawing/2014/main" id="{23678BFD-7052-211C-1A25-EC7745F4F09D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chemeClr val="accent1"/>
                </a:solidFill>
                <a:latin typeface="Raleway"/>
                <a:sym typeface="Lato"/>
              </a:rPr>
              <a:t>Sets</a:t>
            </a: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. Parameters and Decision Variables of Model 2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099504-2828-0AAA-7793-ACC3652BD12D}"/>
                  </a:ext>
                </a:extLst>
              </p:cNvPr>
              <p:cNvSpPr txBox="1"/>
              <p:nvPr/>
            </p:nvSpPr>
            <p:spPr>
              <a:xfrm>
                <a:off x="4750792" y="1355819"/>
                <a:ext cx="4367879" cy="1915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r-TR" sz="1400" b="1" i="0" u="sng" dirty="0"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Parameters: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d</m:t>
                        </m:r>
                      </m:e>
                      <m:sub>
                        <m:r>
                          <a:rPr lang="tr-T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tr-TR" sz="12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=</a:t>
                </a:r>
                <a:r>
                  <a:rPr lang="en-US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</a:t>
                </a:r>
                <a:r>
                  <a:rPr lang="tr-TR" sz="1200" spc="5" dirty="0">
                    <a:solidFill>
                      <a:schemeClr val="tx1"/>
                    </a:solidFill>
                    <a:latin typeface="Lato" panose="020B0604020202020204" charset="-94"/>
                  </a:rPr>
                  <a:t>istance between forklift and locations </a:t>
                </a:r>
                <a:endParaRPr lang="tr-TR" sz="1200" i="1" dirty="0">
                  <a:solidFill>
                    <a:schemeClr val="tx1"/>
                  </a:solidFill>
                  <a:latin typeface="Cambria Math" panose="02040503050406030204" pitchFamily="18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𝓁</m:t>
                        </m:r>
                      </m:e>
                      <m:sub>
                        <m: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(</m:t>
                        </m:r>
                        <m: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𝑖</m:t>
                        </m:r>
                        <m: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:r>
                  <a:rPr lang="en-US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Distance of location of the item </a:t>
                </a:r>
                <a:r>
                  <a:rPr lang="en-US" sz="1200" dirty="0" err="1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</a:t>
                </a:r>
                <a:endParaRPr lang="en-US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d</m:t>
                        </m:r>
                      </m:e>
                      <m:sub>
                        <m: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0</m:t>
                        </m:r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tr-T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𝓁</m:t>
                            </m:r>
                          </m:e>
                          <m:sub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j</m:t>
                            </m:r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:r>
                  <a:rPr lang="en-US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Distance between the starting point and placing product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d</m:t>
                        </m:r>
                      </m:e>
                      <m:sub>
                        <m:sSub>
                          <m:sSubPr>
                            <m:ctrlPr>
                              <a:rPr lang="tr-T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𝓁</m:t>
                            </m:r>
                          </m:e>
                          <m:sub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i</m:t>
                            </m:r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)</m:t>
                            </m:r>
                          </m:sub>
                        </m:sSub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,</m:t>
                        </m:r>
                        <m: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:r>
                  <a:rPr lang="en-US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Distance between the picking product </a:t>
                </a:r>
                <a:r>
                  <a:rPr lang="en-US" sz="1200" dirty="0" err="1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</a:t>
                </a:r>
                <a:r>
                  <a:rPr lang="en-US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and turning to the starting point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d</m:t>
                        </m:r>
                      </m:e>
                      <m:sub>
                        <m:sSub>
                          <m:sSubPr>
                            <m:ctrlPr>
                              <a:rPr lang="tr-T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𝓁</m:t>
                            </m:r>
                          </m:e>
                          <m:sub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i</m:t>
                            </m:r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)</m:t>
                            </m:r>
                          </m:sub>
                        </m:sSub>
                        <m:r>
                          <a:rPr lang="tr-T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tr-TR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𝓁</m:t>
                            </m:r>
                          </m:e>
                          <m:sub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j</m:t>
                            </m:r>
                            <m:r>
                              <a:rPr lang="tr-TR" sz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tr-TR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:r>
                  <a:rPr lang="en-US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Distance between picking and placing</a:t>
                </a:r>
              </a:p>
              <a:p>
                <a:endParaRPr lang="tr-TR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099504-2828-0AAA-7793-ACC3652BD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792" y="1355819"/>
                <a:ext cx="4367879" cy="1915461"/>
              </a:xfrm>
              <a:prstGeom prst="rect">
                <a:avLst/>
              </a:prstGeom>
              <a:blipFill>
                <a:blip r:embed="rId6"/>
                <a:stretch>
                  <a:fillRect l="-28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C956F63-6D15-F0C1-9579-62D447215711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4D688D-4147-137A-664B-844F28175B0E}"/>
              </a:ext>
            </a:extLst>
          </p:cNvPr>
          <p:cNvSpPr txBox="1"/>
          <p:nvPr/>
        </p:nvSpPr>
        <p:spPr>
          <a:xfrm>
            <a:off x="1119116" y="1584802"/>
            <a:ext cx="322937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u="sng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Sets</a:t>
            </a:r>
            <a:r>
              <a:rPr lang="tr-TR" b="1" i="0" u="sng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r>
              <a:rPr lang="tr-TR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 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</a:t>
            </a:r>
            <a:r>
              <a:rPr lang="tr-TR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Stock Keeping Unit  and </a:t>
            </a:r>
            <a:r>
              <a:rPr lang="en-US" sz="12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s∈S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={1</a:t>
            </a:r>
            <a:r>
              <a:rPr lang="tr-TR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2.…...|S|}</a:t>
            </a:r>
          </a:p>
          <a:p>
            <a:r>
              <a:rPr lang="tr-TR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 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 Number of sorties  and </a:t>
            </a:r>
            <a:r>
              <a:rPr lang="en-US" sz="1200" dirty="0" err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k∈K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={1</a:t>
            </a:r>
            <a:r>
              <a:rPr lang="tr-TR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</a:t>
            </a:r>
            <a:r>
              <a: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2... . |K|}</a:t>
            </a:r>
            <a:endParaRPr lang="tr-TR" sz="1200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3">
                <a:extLst>
                  <a:ext uri="{FF2B5EF4-FFF2-40B4-BE49-F238E27FC236}">
                    <a16:creationId xmlns:a16="http://schemas.microsoft.com/office/drawing/2014/main" id="{069D3D05-DA5A-0D43-84F4-E3122F3DD50D}"/>
                  </a:ext>
                </a:extLst>
              </p:cNvPr>
              <p:cNvSpPr txBox="1"/>
              <p:nvPr/>
            </p:nvSpPr>
            <p:spPr>
              <a:xfrm>
                <a:off x="326004" y="3196042"/>
                <a:ext cx="4611720" cy="9297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i="0" u="sng" dirty="0"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Decision Variables</a:t>
                </a:r>
                <a:r>
                  <a:rPr lang="tr-TR" sz="1400" b="1" i="0" u="sng" dirty="0">
                    <a:solidFill>
                      <a:schemeClr val="tx1"/>
                    </a:solidFill>
                    <a:effectLst/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:</a:t>
                </a:r>
                <a:endParaRPr lang="en-US" sz="1400" b="1" i="0" u="sng" dirty="0">
                  <a:solidFill>
                    <a:schemeClr val="tx1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r-T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i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k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SKU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picked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from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shelf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sortie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 0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otherwise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spc="5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tr-TR" sz="1200" i="1" spc="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tr-TR" sz="1200" spc="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 sz="1200" spc="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tr-TR" sz="1200" spc="5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bSup>
                    <m:r>
                      <a:rPr lang="en-US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1200" spc="5" dirty="0">
                        <a:solidFill>
                          <a:schemeClr val="tx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</m:oMath>
                </a14:m>
                <a:r>
                  <a:rPr lang="en-US" sz="1200" spc="5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SKU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placed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into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shelf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sortie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;0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otherwise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200" spc="5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z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tr-TR" sz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k</m:t>
                        </m:r>
                      </m:sub>
                    </m:sSub>
                    <m:r>
                      <a:rPr lang="tr-TR" sz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chemeClr val="tx1"/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= </a:t>
                </a:r>
                <a14:m>
                  <m:oMath xmlns:m="http://schemas.openxmlformats.org/officeDocument/2006/math"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1, 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job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done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in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sortie</m:t>
                    </m:r>
                    <m: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tr-TR" sz="1200" spc="5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sz="1200" spc="5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4" name="TextBox 3">
                <a:extLst>
                  <a:ext uri="{FF2B5EF4-FFF2-40B4-BE49-F238E27FC236}">
                    <a16:creationId xmlns:a16="http://schemas.microsoft.com/office/drawing/2014/main" id="{069D3D05-DA5A-0D43-84F4-E3122F3DD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04" y="3196042"/>
                <a:ext cx="4611720" cy="929742"/>
              </a:xfrm>
              <a:prstGeom prst="rect">
                <a:avLst/>
              </a:prstGeom>
              <a:blipFill>
                <a:blip r:embed="rId7"/>
                <a:stretch>
                  <a:fillRect l="-275" t="-1351" b="-4054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398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3FF87185-7326-694C-BA30-5DD8E2F128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812"/>
          <a:stretch/>
        </p:blipFill>
        <p:spPr>
          <a:xfrm>
            <a:off x="5154030" y="563775"/>
            <a:ext cx="741767" cy="566811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00AD3FF8-F011-D04C-8A0E-8BFBF3DC8C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0684"/>
          <a:stretch/>
        </p:blipFill>
        <p:spPr>
          <a:xfrm>
            <a:off x="5356255" y="3899602"/>
            <a:ext cx="813566" cy="467981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C4613D10-0C12-0346-8885-A6394C1E2D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126"/>
          <a:stretch/>
        </p:blipFill>
        <p:spPr>
          <a:xfrm>
            <a:off x="5145892" y="1129508"/>
            <a:ext cx="2779621" cy="419199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C6D884A7-8F5F-414A-B162-5BE20565DCC4}"/>
              </a:ext>
            </a:extLst>
          </p:cNvPr>
          <p:cNvSpPr/>
          <p:nvPr/>
        </p:nvSpPr>
        <p:spPr>
          <a:xfrm>
            <a:off x="6377180" y="1141090"/>
            <a:ext cx="354073" cy="2656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4" name="Resim 53">
            <a:extLst>
              <a:ext uri="{FF2B5EF4-FFF2-40B4-BE49-F238E27FC236}">
                <a16:creationId xmlns:a16="http://schemas.microsoft.com/office/drawing/2014/main" id="{78B8F991-5597-EB49-8FB7-876A46507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65" r="73447"/>
          <a:stretch/>
        </p:blipFill>
        <p:spPr>
          <a:xfrm>
            <a:off x="6081081" y="562896"/>
            <a:ext cx="285610" cy="566811"/>
          </a:xfrm>
          <a:prstGeom prst="rect">
            <a:avLst/>
          </a:prstGeom>
        </p:spPr>
      </p:pic>
      <p:sp>
        <p:nvSpPr>
          <p:cNvPr id="63" name="Metin kutusu 62">
            <a:extLst>
              <a:ext uri="{FF2B5EF4-FFF2-40B4-BE49-F238E27FC236}">
                <a16:creationId xmlns:a16="http://schemas.microsoft.com/office/drawing/2014/main" id="{95FC134E-38CF-E143-AAA1-E753A7762B0D}"/>
              </a:ext>
            </a:extLst>
          </p:cNvPr>
          <p:cNvSpPr txBox="1"/>
          <p:nvPr/>
        </p:nvSpPr>
        <p:spPr>
          <a:xfrm>
            <a:off x="901788" y="1230716"/>
            <a:ext cx="318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(1): M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inimizes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the number of sorties that must be done 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64" name="Metin kutusu 63">
            <a:extLst>
              <a:ext uri="{FF2B5EF4-FFF2-40B4-BE49-F238E27FC236}">
                <a16:creationId xmlns:a16="http://schemas.microsoft.com/office/drawing/2014/main" id="{5A750B64-4730-EC4F-82D5-58A203E14A9A}"/>
              </a:ext>
            </a:extLst>
          </p:cNvPr>
          <p:cNvSpPr txBox="1"/>
          <p:nvPr/>
        </p:nvSpPr>
        <p:spPr>
          <a:xfrm>
            <a:off x="901787" y="3870181"/>
            <a:ext cx="4291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(7): E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nsures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that the minimum number of sorties is made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65" name="Metin kutusu 64">
            <a:extLst>
              <a:ext uri="{FF2B5EF4-FFF2-40B4-BE49-F238E27FC236}">
                <a16:creationId xmlns:a16="http://schemas.microsoft.com/office/drawing/2014/main" id="{E4B38614-5605-DD4B-B688-F6D4DD52AF8F}"/>
              </a:ext>
            </a:extLst>
          </p:cNvPr>
          <p:cNvSpPr txBox="1"/>
          <p:nvPr/>
        </p:nvSpPr>
        <p:spPr>
          <a:xfrm>
            <a:off x="1000255" y="1711585"/>
            <a:ext cx="4291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(2): M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inimizes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the distance and time forklifts will take to pick and place the product</a:t>
            </a:r>
            <a:endParaRPr lang="tr-TR" dirty="0"/>
          </a:p>
        </p:txBody>
      </p:sp>
      <p:sp>
        <p:nvSpPr>
          <p:cNvPr id="66" name="Metin kutusu 65">
            <a:extLst>
              <a:ext uri="{FF2B5EF4-FFF2-40B4-BE49-F238E27FC236}">
                <a16:creationId xmlns:a16="http://schemas.microsoft.com/office/drawing/2014/main" id="{41FFBB6F-177D-7B49-BF6F-2158A21548B6}"/>
              </a:ext>
            </a:extLst>
          </p:cNvPr>
          <p:cNvSpPr txBox="1"/>
          <p:nvPr/>
        </p:nvSpPr>
        <p:spPr>
          <a:xfrm>
            <a:off x="1000255" y="2199082"/>
            <a:ext cx="4291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(3): G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uarantees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that at most one product will be picked for every sortie</a:t>
            </a:r>
            <a:endParaRPr lang="tr-TR" dirty="0"/>
          </a:p>
        </p:txBody>
      </p:sp>
      <p:sp>
        <p:nvSpPr>
          <p:cNvPr id="67" name="Metin kutusu 66">
            <a:extLst>
              <a:ext uri="{FF2B5EF4-FFF2-40B4-BE49-F238E27FC236}">
                <a16:creationId xmlns:a16="http://schemas.microsoft.com/office/drawing/2014/main" id="{78C51C6C-9BA1-3449-BC72-499A7DFBDF2B}"/>
              </a:ext>
            </a:extLst>
          </p:cNvPr>
          <p:cNvSpPr txBox="1"/>
          <p:nvPr/>
        </p:nvSpPr>
        <p:spPr>
          <a:xfrm>
            <a:off x="901788" y="2707881"/>
            <a:ext cx="4291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(4): G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uarantees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that at most one product will be placed for every sortie 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68" name="Metin kutusu 67">
            <a:extLst>
              <a:ext uri="{FF2B5EF4-FFF2-40B4-BE49-F238E27FC236}">
                <a16:creationId xmlns:a16="http://schemas.microsoft.com/office/drawing/2014/main" id="{D5B8CE13-DB7E-F143-A378-05EFF0ABFD4D}"/>
              </a:ext>
            </a:extLst>
          </p:cNvPr>
          <p:cNvSpPr txBox="1"/>
          <p:nvPr/>
        </p:nvSpPr>
        <p:spPr>
          <a:xfrm>
            <a:off x="913455" y="3205681"/>
            <a:ext cx="4291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(5): P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revents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redundant picking sortie to be done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69" name="Metin kutusu 68">
            <a:extLst>
              <a:ext uri="{FF2B5EF4-FFF2-40B4-BE49-F238E27FC236}">
                <a16:creationId xmlns:a16="http://schemas.microsoft.com/office/drawing/2014/main" id="{3A79CAA1-FF96-B843-A8F2-92F68A63466D}"/>
              </a:ext>
            </a:extLst>
          </p:cNvPr>
          <p:cNvSpPr txBox="1"/>
          <p:nvPr/>
        </p:nvSpPr>
        <p:spPr>
          <a:xfrm>
            <a:off x="1000254" y="3483021"/>
            <a:ext cx="4291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(6): P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revents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redundant placing sortie to be done</a:t>
            </a:r>
            <a:endParaRPr lang="tr-TR" dirty="0"/>
          </a:p>
        </p:txBody>
      </p:sp>
      <p:sp>
        <p:nvSpPr>
          <p:cNvPr id="70" name="Metin kutusu 69">
            <a:extLst>
              <a:ext uri="{FF2B5EF4-FFF2-40B4-BE49-F238E27FC236}">
                <a16:creationId xmlns:a16="http://schemas.microsoft.com/office/drawing/2014/main" id="{D7422D45-FD39-8246-A8F4-8807E989CE5D}"/>
              </a:ext>
            </a:extLst>
          </p:cNvPr>
          <p:cNvSpPr txBox="1"/>
          <p:nvPr/>
        </p:nvSpPr>
        <p:spPr>
          <a:xfrm>
            <a:off x="901787" y="4385383"/>
            <a:ext cx="4291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(8): D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efines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the range of decision variables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pic>
        <p:nvPicPr>
          <p:cNvPr id="71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703" b="78096"/>
          <a:stretch/>
        </p:blipFill>
        <p:spPr>
          <a:xfrm>
            <a:off x="8055975" y="1140358"/>
            <a:ext cx="461184" cy="412118"/>
          </a:xfrm>
          <a:prstGeom prst="rect">
            <a:avLst/>
          </a:prstGeom>
        </p:spPr>
      </p:pic>
      <p:pic>
        <p:nvPicPr>
          <p:cNvPr id="73" name="Resim 72">
            <a:extLst>
              <a:ext uri="{FF2B5EF4-FFF2-40B4-BE49-F238E27FC236}">
                <a16:creationId xmlns:a16="http://schemas.microsoft.com/office/drawing/2014/main" id="{AB6EF5F8-DE97-6F4C-9092-2AA34DE423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09" t="-211" r="-2561" b="91999"/>
          <a:stretch/>
        </p:blipFill>
        <p:spPr>
          <a:xfrm>
            <a:off x="8055975" y="672505"/>
            <a:ext cx="499662" cy="349767"/>
          </a:xfrm>
          <a:prstGeom prst="rect">
            <a:avLst/>
          </a:prstGeom>
        </p:spPr>
      </p:pic>
      <p:sp>
        <p:nvSpPr>
          <p:cNvPr id="3" name="Google Shape;124;p17">
            <a:extLst>
              <a:ext uri="{FF2B5EF4-FFF2-40B4-BE49-F238E27FC236}">
                <a16:creationId xmlns:a16="http://schemas.microsoft.com/office/drawing/2014/main" id="{F8D1828A-C996-734C-993D-568A5E36618D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MODELING APPROACH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9" name="Google Shape;94;p13">
            <a:extLst>
              <a:ext uri="{FF2B5EF4-FFF2-40B4-BE49-F238E27FC236}">
                <a16:creationId xmlns:a16="http://schemas.microsoft.com/office/drawing/2014/main" id="{D56AB135-8ABF-5F63-6D4F-99822D51D9EE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Model 2.1: QUADRATIC ASSIGNMENT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D0B84-1344-2BB8-FEE0-3AD465065EC0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0" name="Resim 29" descr="yazı tipi, metin, beyaz, tipografi içeren bir resim&#10;&#10;Açıklama otomatik olarak oluşturuldu">
            <a:extLst>
              <a:ext uri="{FF2B5EF4-FFF2-40B4-BE49-F238E27FC236}">
                <a16:creationId xmlns:a16="http://schemas.microsoft.com/office/drawing/2014/main" id="{977D41DE-D0FA-2B46-A30B-9FFD7957CE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7574"/>
          <a:stretch/>
        </p:blipFill>
        <p:spPr>
          <a:xfrm>
            <a:off x="5363049" y="1565026"/>
            <a:ext cx="2028261" cy="549423"/>
          </a:xfrm>
          <a:prstGeom prst="rect">
            <a:avLst/>
          </a:prstGeom>
        </p:spPr>
      </p:pic>
      <p:pic>
        <p:nvPicPr>
          <p:cNvPr id="31" name="Resim 30" descr="yazı tipi, metin, beyaz, çizgi içeren bir resim&#10;&#10;Açıklama otomatik olarak oluşturuldu">
            <a:extLst>
              <a:ext uri="{FF2B5EF4-FFF2-40B4-BE49-F238E27FC236}">
                <a16:creationId xmlns:a16="http://schemas.microsoft.com/office/drawing/2014/main" id="{77813C7B-921D-FC40-92E9-3CDCE8E2D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9510"/>
          <a:stretch/>
        </p:blipFill>
        <p:spPr>
          <a:xfrm>
            <a:off x="5356255" y="2096228"/>
            <a:ext cx="2028261" cy="5232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/>
          <a:srcRect r="12964"/>
          <a:stretch/>
        </p:blipFill>
        <p:spPr>
          <a:xfrm>
            <a:off x="5356255" y="2722302"/>
            <a:ext cx="2273828" cy="1093484"/>
          </a:xfrm>
          <a:prstGeom prst="rect">
            <a:avLst/>
          </a:prstGeom>
        </p:spPr>
      </p:pic>
      <p:pic>
        <p:nvPicPr>
          <p:cNvPr id="33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99" t="23376" r="-437" b="65650"/>
          <a:stretch/>
        </p:blipFill>
        <p:spPr>
          <a:xfrm>
            <a:off x="8055975" y="1696133"/>
            <a:ext cx="464127" cy="443345"/>
          </a:xfrm>
          <a:prstGeom prst="rect">
            <a:avLst/>
          </a:prstGeom>
        </p:spPr>
      </p:pic>
      <p:pic>
        <p:nvPicPr>
          <p:cNvPr id="34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648" r="1841" b="51864"/>
          <a:stretch/>
        </p:blipFill>
        <p:spPr>
          <a:xfrm>
            <a:off x="8035187" y="2149266"/>
            <a:ext cx="452690" cy="464127"/>
          </a:xfrm>
          <a:prstGeom prst="rect">
            <a:avLst/>
          </a:prstGeom>
        </p:spPr>
      </p:pic>
      <p:pic>
        <p:nvPicPr>
          <p:cNvPr id="36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65739" r="981" b="23459"/>
          <a:stretch/>
        </p:blipFill>
        <p:spPr>
          <a:xfrm>
            <a:off x="8031218" y="3326919"/>
            <a:ext cx="456659" cy="436418"/>
          </a:xfrm>
          <a:prstGeom prst="rect">
            <a:avLst/>
          </a:prstGeom>
        </p:spPr>
      </p:pic>
      <p:pic>
        <p:nvPicPr>
          <p:cNvPr id="38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502" t="51822" r="-124" b="36176"/>
          <a:stretch/>
        </p:blipFill>
        <p:spPr>
          <a:xfrm>
            <a:off x="8021021" y="2771670"/>
            <a:ext cx="468682" cy="484909"/>
          </a:xfrm>
          <a:prstGeom prst="rect">
            <a:avLst/>
          </a:prstGeom>
        </p:spPr>
      </p:pic>
      <p:pic>
        <p:nvPicPr>
          <p:cNvPr id="40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3135" r="2920"/>
          <a:stretch/>
        </p:blipFill>
        <p:spPr>
          <a:xfrm>
            <a:off x="8015901" y="4400594"/>
            <a:ext cx="447716" cy="277357"/>
          </a:xfrm>
          <a:prstGeom prst="rect">
            <a:avLst/>
          </a:prstGeom>
        </p:spPr>
      </p:pic>
      <p:pic>
        <p:nvPicPr>
          <p:cNvPr id="41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133" r="2796" b="8744"/>
          <a:stretch/>
        </p:blipFill>
        <p:spPr>
          <a:xfrm>
            <a:off x="8031218" y="3795814"/>
            <a:ext cx="448289" cy="4898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3049" y="4400594"/>
            <a:ext cx="2505075" cy="3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6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3" grpId="0"/>
      <p:bldP spid="64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pic>
        <p:nvPicPr>
          <p:cNvPr id="35" name="Resim 34">
            <a:extLst>
              <a:ext uri="{FF2B5EF4-FFF2-40B4-BE49-F238E27FC236}">
                <a16:creationId xmlns:a16="http://schemas.microsoft.com/office/drawing/2014/main" id="{3FF87185-7326-694C-BA30-5DD8E2F128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812"/>
          <a:stretch/>
        </p:blipFill>
        <p:spPr>
          <a:xfrm>
            <a:off x="5205290" y="574148"/>
            <a:ext cx="741767" cy="566811"/>
          </a:xfrm>
          <a:prstGeom prst="rect">
            <a:avLst/>
          </a:prstGeom>
        </p:spPr>
      </p:pic>
      <p:pic>
        <p:nvPicPr>
          <p:cNvPr id="37" name="Resim 36">
            <a:extLst>
              <a:ext uri="{FF2B5EF4-FFF2-40B4-BE49-F238E27FC236}">
                <a16:creationId xmlns:a16="http://schemas.microsoft.com/office/drawing/2014/main" id="{00AD3FF8-F011-D04C-8A0E-8BFBF3DC8C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0684"/>
          <a:stretch/>
        </p:blipFill>
        <p:spPr>
          <a:xfrm>
            <a:off x="5356255" y="3899602"/>
            <a:ext cx="813566" cy="467981"/>
          </a:xfrm>
          <a:prstGeom prst="rect">
            <a:avLst/>
          </a:prstGeom>
        </p:spPr>
      </p:pic>
      <p:pic>
        <p:nvPicPr>
          <p:cNvPr id="39" name="Resim 38">
            <a:extLst>
              <a:ext uri="{FF2B5EF4-FFF2-40B4-BE49-F238E27FC236}">
                <a16:creationId xmlns:a16="http://schemas.microsoft.com/office/drawing/2014/main" id="{C4613D10-0C12-0346-8885-A6394C1E2D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4126"/>
          <a:stretch/>
        </p:blipFill>
        <p:spPr>
          <a:xfrm>
            <a:off x="5145892" y="1129508"/>
            <a:ext cx="2779621" cy="419199"/>
          </a:xfrm>
          <a:prstGeom prst="rect">
            <a:avLst/>
          </a:prstGeom>
        </p:spPr>
      </p:pic>
      <p:pic>
        <p:nvPicPr>
          <p:cNvPr id="54" name="Resim 53">
            <a:extLst>
              <a:ext uri="{FF2B5EF4-FFF2-40B4-BE49-F238E27FC236}">
                <a16:creationId xmlns:a16="http://schemas.microsoft.com/office/drawing/2014/main" id="{78B8F991-5597-EB49-8FB7-876A46507A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65" r="73447"/>
          <a:stretch/>
        </p:blipFill>
        <p:spPr>
          <a:xfrm>
            <a:off x="6081081" y="562896"/>
            <a:ext cx="285610" cy="566811"/>
          </a:xfrm>
          <a:prstGeom prst="rect">
            <a:avLst/>
          </a:prstGeom>
        </p:spPr>
      </p:pic>
      <p:sp>
        <p:nvSpPr>
          <p:cNvPr id="63" name="Metin kutusu 62">
            <a:extLst>
              <a:ext uri="{FF2B5EF4-FFF2-40B4-BE49-F238E27FC236}">
                <a16:creationId xmlns:a16="http://schemas.microsoft.com/office/drawing/2014/main" id="{95FC134E-38CF-E143-AAA1-E753A7762B0D}"/>
              </a:ext>
            </a:extLst>
          </p:cNvPr>
          <p:cNvSpPr txBox="1"/>
          <p:nvPr/>
        </p:nvSpPr>
        <p:spPr>
          <a:xfrm>
            <a:off x="901788" y="1230716"/>
            <a:ext cx="3184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(1): M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inimizes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the number of sorties that must be done 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64" name="Metin kutusu 63">
            <a:extLst>
              <a:ext uri="{FF2B5EF4-FFF2-40B4-BE49-F238E27FC236}">
                <a16:creationId xmlns:a16="http://schemas.microsoft.com/office/drawing/2014/main" id="{5A750B64-4730-EC4F-82D5-58A203E14A9A}"/>
              </a:ext>
            </a:extLst>
          </p:cNvPr>
          <p:cNvSpPr txBox="1"/>
          <p:nvPr/>
        </p:nvSpPr>
        <p:spPr>
          <a:xfrm>
            <a:off x="901787" y="3870181"/>
            <a:ext cx="4291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(7): E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nsures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that the minimum number of sorties is made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65" name="Metin kutusu 64">
            <a:extLst>
              <a:ext uri="{FF2B5EF4-FFF2-40B4-BE49-F238E27FC236}">
                <a16:creationId xmlns:a16="http://schemas.microsoft.com/office/drawing/2014/main" id="{E4B38614-5605-DD4B-B688-F6D4DD52AF8F}"/>
              </a:ext>
            </a:extLst>
          </p:cNvPr>
          <p:cNvSpPr txBox="1"/>
          <p:nvPr/>
        </p:nvSpPr>
        <p:spPr>
          <a:xfrm>
            <a:off x="1000255" y="1711585"/>
            <a:ext cx="4291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(2): M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inimizes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the distance and time forklifts will take to pick and place the product</a:t>
            </a:r>
            <a:endParaRPr lang="tr-TR" dirty="0"/>
          </a:p>
        </p:txBody>
      </p:sp>
      <p:sp>
        <p:nvSpPr>
          <p:cNvPr id="66" name="Metin kutusu 65">
            <a:extLst>
              <a:ext uri="{FF2B5EF4-FFF2-40B4-BE49-F238E27FC236}">
                <a16:creationId xmlns:a16="http://schemas.microsoft.com/office/drawing/2014/main" id="{41FFBB6F-177D-7B49-BF6F-2158A21548B6}"/>
              </a:ext>
            </a:extLst>
          </p:cNvPr>
          <p:cNvSpPr txBox="1"/>
          <p:nvPr/>
        </p:nvSpPr>
        <p:spPr>
          <a:xfrm>
            <a:off x="1000255" y="2199082"/>
            <a:ext cx="4291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(3): G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uarantees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that at most one product will be picked for every sortie</a:t>
            </a:r>
            <a:endParaRPr lang="tr-TR" dirty="0"/>
          </a:p>
        </p:txBody>
      </p:sp>
      <p:sp>
        <p:nvSpPr>
          <p:cNvPr id="67" name="Metin kutusu 66">
            <a:extLst>
              <a:ext uri="{FF2B5EF4-FFF2-40B4-BE49-F238E27FC236}">
                <a16:creationId xmlns:a16="http://schemas.microsoft.com/office/drawing/2014/main" id="{78C51C6C-9BA1-3449-BC72-499A7DFBDF2B}"/>
              </a:ext>
            </a:extLst>
          </p:cNvPr>
          <p:cNvSpPr txBox="1"/>
          <p:nvPr/>
        </p:nvSpPr>
        <p:spPr>
          <a:xfrm>
            <a:off x="901788" y="2707881"/>
            <a:ext cx="42918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(4): G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uarantees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that at most one product will be placed for every sortie 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68" name="Metin kutusu 67">
            <a:extLst>
              <a:ext uri="{FF2B5EF4-FFF2-40B4-BE49-F238E27FC236}">
                <a16:creationId xmlns:a16="http://schemas.microsoft.com/office/drawing/2014/main" id="{D5B8CE13-DB7E-F143-A378-05EFF0ABFD4D}"/>
              </a:ext>
            </a:extLst>
          </p:cNvPr>
          <p:cNvSpPr txBox="1"/>
          <p:nvPr/>
        </p:nvSpPr>
        <p:spPr>
          <a:xfrm>
            <a:off x="913455" y="3205681"/>
            <a:ext cx="4291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(5): P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revents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redundant picking sortie to be done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69" name="Metin kutusu 68">
            <a:extLst>
              <a:ext uri="{FF2B5EF4-FFF2-40B4-BE49-F238E27FC236}">
                <a16:creationId xmlns:a16="http://schemas.microsoft.com/office/drawing/2014/main" id="{3A79CAA1-FF96-B843-A8F2-92F68A63466D}"/>
              </a:ext>
            </a:extLst>
          </p:cNvPr>
          <p:cNvSpPr txBox="1"/>
          <p:nvPr/>
        </p:nvSpPr>
        <p:spPr>
          <a:xfrm>
            <a:off x="1000254" y="3483021"/>
            <a:ext cx="4291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(6): P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revents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redundant placing sortie to be done</a:t>
            </a:r>
            <a:endParaRPr lang="tr-TR" dirty="0"/>
          </a:p>
        </p:txBody>
      </p:sp>
      <p:sp>
        <p:nvSpPr>
          <p:cNvPr id="70" name="Metin kutusu 69">
            <a:extLst>
              <a:ext uri="{FF2B5EF4-FFF2-40B4-BE49-F238E27FC236}">
                <a16:creationId xmlns:a16="http://schemas.microsoft.com/office/drawing/2014/main" id="{D7422D45-FD39-8246-A8F4-8807E989CE5D}"/>
              </a:ext>
            </a:extLst>
          </p:cNvPr>
          <p:cNvSpPr txBox="1"/>
          <p:nvPr/>
        </p:nvSpPr>
        <p:spPr>
          <a:xfrm>
            <a:off x="901787" y="4385383"/>
            <a:ext cx="4291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(8): D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efines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the range of decision variables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pic>
        <p:nvPicPr>
          <p:cNvPr id="71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703" b="78096"/>
          <a:stretch/>
        </p:blipFill>
        <p:spPr>
          <a:xfrm>
            <a:off x="8055975" y="1140358"/>
            <a:ext cx="461184" cy="412118"/>
          </a:xfrm>
          <a:prstGeom prst="rect">
            <a:avLst/>
          </a:prstGeom>
        </p:spPr>
      </p:pic>
      <p:pic>
        <p:nvPicPr>
          <p:cNvPr id="73" name="Resim 72">
            <a:extLst>
              <a:ext uri="{FF2B5EF4-FFF2-40B4-BE49-F238E27FC236}">
                <a16:creationId xmlns:a16="http://schemas.microsoft.com/office/drawing/2014/main" id="{AB6EF5F8-DE97-6F4C-9092-2AA34DE423C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209" t="-211" r="-2561" b="91999"/>
          <a:stretch/>
        </p:blipFill>
        <p:spPr>
          <a:xfrm>
            <a:off x="8055975" y="672505"/>
            <a:ext cx="499662" cy="349767"/>
          </a:xfrm>
          <a:prstGeom prst="rect">
            <a:avLst/>
          </a:prstGeom>
        </p:spPr>
      </p:pic>
      <p:sp>
        <p:nvSpPr>
          <p:cNvPr id="3" name="Google Shape;124;p17">
            <a:extLst>
              <a:ext uri="{FF2B5EF4-FFF2-40B4-BE49-F238E27FC236}">
                <a16:creationId xmlns:a16="http://schemas.microsoft.com/office/drawing/2014/main" id="{F8D1828A-C996-734C-993D-568A5E36618D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MODELING APPROACH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6D0B84-1344-2BB8-FEE0-3AD465065EC0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30" name="Resim 29" descr="yazı tipi, metin, beyaz, tipografi içeren bir resim&#10;&#10;Açıklama otomatik olarak oluşturuldu">
            <a:extLst>
              <a:ext uri="{FF2B5EF4-FFF2-40B4-BE49-F238E27FC236}">
                <a16:creationId xmlns:a16="http://schemas.microsoft.com/office/drawing/2014/main" id="{977D41DE-D0FA-2B46-A30B-9FFD7957CE4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17574"/>
          <a:stretch/>
        </p:blipFill>
        <p:spPr>
          <a:xfrm>
            <a:off x="5363049" y="1565026"/>
            <a:ext cx="2028261" cy="549423"/>
          </a:xfrm>
          <a:prstGeom prst="rect">
            <a:avLst/>
          </a:prstGeom>
        </p:spPr>
      </p:pic>
      <p:pic>
        <p:nvPicPr>
          <p:cNvPr id="31" name="Resim 30" descr="yazı tipi, metin, beyaz, çizgi içeren bir resim&#10;&#10;Açıklama otomatik olarak oluşturuldu">
            <a:extLst>
              <a:ext uri="{FF2B5EF4-FFF2-40B4-BE49-F238E27FC236}">
                <a16:creationId xmlns:a16="http://schemas.microsoft.com/office/drawing/2014/main" id="{77813C7B-921D-FC40-92E9-3CDCE8E2DA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9510"/>
          <a:stretch/>
        </p:blipFill>
        <p:spPr>
          <a:xfrm>
            <a:off x="5356255" y="2096228"/>
            <a:ext cx="2028261" cy="523220"/>
          </a:xfrm>
          <a:prstGeom prst="rect">
            <a:avLst/>
          </a:prstGeom>
        </p:spPr>
      </p:pic>
      <p:pic>
        <p:nvPicPr>
          <p:cNvPr id="33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99" t="23376" r="-437" b="65650"/>
          <a:stretch/>
        </p:blipFill>
        <p:spPr>
          <a:xfrm>
            <a:off x="8055975" y="1696133"/>
            <a:ext cx="464127" cy="443345"/>
          </a:xfrm>
          <a:prstGeom prst="rect">
            <a:avLst/>
          </a:prstGeom>
        </p:spPr>
      </p:pic>
      <p:pic>
        <p:nvPicPr>
          <p:cNvPr id="34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6648" r="1841" b="51864"/>
          <a:stretch/>
        </p:blipFill>
        <p:spPr>
          <a:xfrm>
            <a:off x="8035187" y="2149266"/>
            <a:ext cx="452690" cy="464127"/>
          </a:xfrm>
          <a:prstGeom prst="rect">
            <a:avLst/>
          </a:prstGeom>
        </p:spPr>
      </p:pic>
      <p:pic>
        <p:nvPicPr>
          <p:cNvPr id="36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" t="65739" r="981" b="23459"/>
          <a:stretch/>
        </p:blipFill>
        <p:spPr>
          <a:xfrm>
            <a:off x="8031218" y="3326919"/>
            <a:ext cx="456659" cy="436418"/>
          </a:xfrm>
          <a:prstGeom prst="rect">
            <a:avLst/>
          </a:prstGeom>
        </p:spPr>
      </p:pic>
      <p:pic>
        <p:nvPicPr>
          <p:cNvPr id="38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502" t="51822" r="-124" b="36176"/>
          <a:stretch/>
        </p:blipFill>
        <p:spPr>
          <a:xfrm>
            <a:off x="8021021" y="2771670"/>
            <a:ext cx="468682" cy="484909"/>
          </a:xfrm>
          <a:prstGeom prst="rect">
            <a:avLst/>
          </a:prstGeom>
        </p:spPr>
      </p:pic>
      <p:pic>
        <p:nvPicPr>
          <p:cNvPr id="40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93135" r="2920"/>
          <a:stretch/>
        </p:blipFill>
        <p:spPr>
          <a:xfrm>
            <a:off x="8015901" y="4400594"/>
            <a:ext cx="447716" cy="277357"/>
          </a:xfrm>
          <a:prstGeom prst="rect">
            <a:avLst/>
          </a:prstGeom>
        </p:spPr>
      </p:pic>
      <p:pic>
        <p:nvPicPr>
          <p:cNvPr id="41" name="Resim 70">
            <a:extLst>
              <a:ext uri="{FF2B5EF4-FFF2-40B4-BE49-F238E27FC236}">
                <a16:creationId xmlns:a16="http://schemas.microsoft.com/office/drawing/2014/main" id="{4C7E3067-5B23-D041-B45D-0A9F1CC54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79133" r="2796" b="8744"/>
          <a:stretch/>
        </p:blipFill>
        <p:spPr>
          <a:xfrm>
            <a:off x="8031218" y="3795814"/>
            <a:ext cx="448289" cy="4898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3049" y="4400594"/>
            <a:ext cx="2505075" cy="391569"/>
          </a:xfrm>
          <a:prstGeom prst="rect">
            <a:avLst/>
          </a:prstGeom>
        </p:spPr>
      </p:pic>
      <p:pic>
        <p:nvPicPr>
          <p:cNvPr id="8" name="Resim 7" descr="metin, yazı tipi, beyaz, el yazısı içeren bir resim&#10;&#10;Açıklama otomatik olarak oluşturuldu">
            <a:extLst>
              <a:ext uri="{FF2B5EF4-FFF2-40B4-BE49-F238E27FC236}">
                <a16:creationId xmlns:a16="http://schemas.microsoft.com/office/drawing/2014/main" id="{D5EADCB2-2195-D349-8F03-8F359E53CEA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4840"/>
          <a:stretch/>
        </p:blipFill>
        <p:spPr>
          <a:xfrm>
            <a:off x="5390556" y="2676189"/>
            <a:ext cx="2110900" cy="1035144"/>
          </a:xfrm>
          <a:prstGeom prst="rect">
            <a:avLst/>
          </a:prstGeom>
        </p:spPr>
      </p:pic>
      <p:sp>
        <p:nvSpPr>
          <p:cNvPr id="42" name="Google Shape;94;p13">
            <a:extLst>
              <a:ext uri="{FF2B5EF4-FFF2-40B4-BE49-F238E27FC236}">
                <a16:creationId xmlns:a16="http://schemas.microsoft.com/office/drawing/2014/main" id="{B57710DB-6904-2340-B2A2-A71A83379E5D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Model 2.1: QUADRATIC ASSIGNMENT</a:t>
            </a:r>
          </a:p>
        </p:txBody>
      </p:sp>
    </p:spTree>
    <p:extLst>
      <p:ext uri="{BB962C8B-B14F-4D97-AF65-F5344CB8AC3E}">
        <p14:creationId xmlns:p14="http://schemas.microsoft.com/office/powerpoint/2010/main" val="2524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3" grpId="1"/>
      <p:bldP spid="64" grpId="0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pic>
        <p:nvPicPr>
          <p:cNvPr id="23" name="Picture 2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55B8C0D-1F19-80D8-3C4A-A4380FFF7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12" y="1256216"/>
            <a:ext cx="3288468" cy="37542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B27DE40-1FA9-E811-A8ED-5956EA56D4C3}"/>
              </a:ext>
            </a:extLst>
          </p:cNvPr>
          <p:cNvSpPr txBox="1"/>
          <p:nvPr/>
        </p:nvSpPr>
        <p:spPr>
          <a:xfrm>
            <a:off x="3908575" y="1256216"/>
            <a:ext cx="4572000" cy="1805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This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model is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about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daily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forklift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operation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optimization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.</a:t>
            </a: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Only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one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product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will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be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picked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and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placed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.</a:t>
            </a: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In order to minimize the number of sorties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,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each product will be assigned to a sortie. 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9" name="Google Shape;94;p13">
            <a:extLst>
              <a:ext uri="{FF2B5EF4-FFF2-40B4-BE49-F238E27FC236}">
                <a16:creationId xmlns:a16="http://schemas.microsoft.com/office/drawing/2014/main" id="{CDEC68D4-7A83-184A-B4DE-5870AE97F667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Model 2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379D1B-8755-BA16-9B89-A576732D0E8A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4" name="Google Shape;124;p17">
            <a:extLst>
              <a:ext uri="{FF2B5EF4-FFF2-40B4-BE49-F238E27FC236}">
                <a16:creationId xmlns:a16="http://schemas.microsoft.com/office/drawing/2014/main" id="{2FCA8A81-7244-2D1E-3049-DD672BE9BB26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819444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MODELING APPROACH &amp; SOLUTION METHODS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3" name="Sol Ok 2">
            <a:extLst>
              <a:ext uri="{FF2B5EF4-FFF2-40B4-BE49-F238E27FC236}">
                <a16:creationId xmlns:a16="http://schemas.microsoft.com/office/drawing/2014/main" id="{2DB1E62C-15DC-674B-938E-32FF7CBF3646}"/>
              </a:ext>
            </a:extLst>
          </p:cNvPr>
          <p:cNvSpPr/>
          <p:nvPr/>
        </p:nvSpPr>
        <p:spPr>
          <a:xfrm rot="11723502">
            <a:off x="291358" y="3003616"/>
            <a:ext cx="598111" cy="2594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1" name="Sol Ok 10">
            <a:extLst>
              <a:ext uri="{FF2B5EF4-FFF2-40B4-BE49-F238E27FC236}">
                <a16:creationId xmlns:a16="http://schemas.microsoft.com/office/drawing/2014/main" id="{9CC6DC61-0DAD-B047-BC94-A5C4F405A66D}"/>
              </a:ext>
            </a:extLst>
          </p:cNvPr>
          <p:cNvSpPr/>
          <p:nvPr/>
        </p:nvSpPr>
        <p:spPr>
          <a:xfrm rot="943810">
            <a:off x="3269587" y="3551648"/>
            <a:ext cx="598111" cy="2594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26920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132766-A777-3871-CB1A-4DE54E08C96B}"/>
              </a:ext>
            </a:extLst>
          </p:cNvPr>
          <p:cNvSpPr txBox="1"/>
          <p:nvPr/>
        </p:nvSpPr>
        <p:spPr>
          <a:xfrm>
            <a:off x="804735" y="1294572"/>
            <a:ext cx="45067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If we assign products to each other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,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not to sorties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,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the problem becomes linearized and becomes an assignment problem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B5831E61-4F86-404B-89C0-422D4E4C811B}"/>
              </a:ext>
            </a:extLst>
          </p:cNvPr>
          <p:cNvSpPr txBox="1"/>
          <p:nvPr/>
        </p:nvSpPr>
        <p:spPr>
          <a:xfrm>
            <a:off x="789117" y="2168139"/>
            <a:ext cx="4649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(1): M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inimizes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the distance that forklifts will take to pick and place the products. 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900952F0-96B8-CD44-926F-E85CE55A277F}"/>
              </a:ext>
            </a:extLst>
          </p:cNvPr>
          <p:cNvSpPr txBox="1"/>
          <p:nvPr/>
        </p:nvSpPr>
        <p:spPr>
          <a:xfrm>
            <a:off x="789117" y="2797356"/>
            <a:ext cx="4571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(2): G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uarantees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that a product will be picked for every sortie. 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3" name="Google Shape;124;p17">
            <a:extLst>
              <a:ext uri="{FF2B5EF4-FFF2-40B4-BE49-F238E27FC236}">
                <a16:creationId xmlns:a16="http://schemas.microsoft.com/office/drawing/2014/main" id="{F32336AB-81B6-5F45-477B-D3C1EE470E4F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MODELING APPROACH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21" name="Google Shape;94;p13">
            <a:extLst>
              <a:ext uri="{FF2B5EF4-FFF2-40B4-BE49-F238E27FC236}">
                <a16:creationId xmlns:a16="http://schemas.microsoft.com/office/drawing/2014/main" id="{EF4A2C59-E5AB-B043-1526-0D9D63697B21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Model 2.2: LINEAR ASSIGNMENT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FAC88-0C2D-1FE4-B86A-24C172B50A90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1" name="Metin kutusu 30">
            <a:extLst>
              <a:ext uri="{FF2B5EF4-FFF2-40B4-BE49-F238E27FC236}">
                <a16:creationId xmlns:a16="http://schemas.microsoft.com/office/drawing/2014/main" id="{94A94134-262A-D044-A042-43CAB388ADCA}"/>
              </a:ext>
            </a:extLst>
          </p:cNvPr>
          <p:cNvSpPr txBox="1"/>
          <p:nvPr/>
        </p:nvSpPr>
        <p:spPr>
          <a:xfrm>
            <a:off x="789117" y="3377861"/>
            <a:ext cx="45711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(3): G</a:t>
            </a:r>
            <a:r>
              <a:rPr lang="en-US" spc="5" dirty="0" err="1">
                <a:solidFill>
                  <a:schemeClr val="tx1"/>
                </a:solidFill>
                <a:latin typeface="Lato" panose="020B0604020202020204" charset="-94"/>
              </a:rPr>
              <a:t>uarantees</a:t>
            </a:r>
            <a:r>
              <a:rPr lang="en-US" spc="5" dirty="0">
                <a:solidFill>
                  <a:schemeClr val="tx1"/>
                </a:solidFill>
                <a:latin typeface="Lato" panose="020B0604020202020204" charset="-94"/>
              </a:rPr>
              <a:t> that a product will be placed for every sortie. 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37" name="Metin kutusu 36">
            <a:extLst>
              <a:ext uri="{FF2B5EF4-FFF2-40B4-BE49-F238E27FC236}">
                <a16:creationId xmlns:a16="http://schemas.microsoft.com/office/drawing/2014/main" id="{CA22C14E-C047-FD4B-A8C8-3E4F907824CA}"/>
              </a:ext>
            </a:extLst>
          </p:cNvPr>
          <p:cNvSpPr txBox="1"/>
          <p:nvPr/>
        </p:nvSpPr>
        <p:spPr>
          <a:xfrm>
            <a:off x="789117" y="3955394"/>
            <a:ext cx="42918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(4):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Range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of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the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decision</a:t>
            </a:r>
            <a:r>
              <a:rPr lang="tr-TR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pc="5" dirty="0" err="1">
                <a:solidFill>
                  <a:schemeClr val="tx1"/>
                </a:solidFill>
                <a:latin typeface="Lato" panose="020B0604020202020204" charset="-94"/>
              </a:rPr>
              <a:t>variable</a:t>
            </a:r>
            <a:endParaRPr lang="tr-TR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08E54FA2-C279-1F48-AA12-38D4A58B7C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333" y="1991382"/>
            <a:ext cx="3477598" cy="580368"/>
          </a:xfrm>
          <a:prstGeom prst="rect">
            <a:avLst/>
          </a:prstGeo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FEF210D3-2E55-5647-B915-5BD7974AA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645" t="33460" r="14547" b="25808"/>
          <a:stretch/>
        </p:blipFill>
        <p:spPr>
          <a:xfrm>
            <a:off x="5311517" y="2221516"/>
            <a:ext cx="255170" cy="129999"/>
          </a:xfrm>
          <a:prstGeom prst="rect">
            <a:avLst/>
          </a:prstGeom>
        </p:spPr>
      </p:pic>
      <p:sp>
        <p:nvSpPr>
          <p:cNvPr id="32" name="Sol Köşeli Ayraç 31">
            <a:extLst>
              <a:ext uri="{FF2B5EF4-FFF2-40B4-BE49-F238E27FC236}">
                <a16:creationId xmlns:a16="http://schemas.microsoft.com/office/drawing/2014/main" id="{E20FB06F-5712-1448-8F71-5AAFA38AFDCC}"/>
              </a:ext>
            </a:extLst>
          </p:cNvPr>
          <p:cNvSpPr/>
          <p:nvPr/>
        </p:nvSpPr>
        <p:spPr>
          <a:xfrm rot="5400000">
            <a:off x="6259869" y="1507588"/>
            <a:ext cx="73152" cy="914400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3" name="Metin kutusu 32">
            <a:extLst>
              <a:ext uri="{FF2B5EF4-FFF2-40B4-BE49-F238E27FC236}">
                <a16:creationId xmlns:a16="http://schemas.microsoft.com/office/drawing/2014/main" id="{FD2B94F3-32E1-2D4B-86BA-CBD1C9AD4AD7}"/>
              </a:ext>
            </a:extLst>
          </p:cNvPr>
          <p:cNvSpPr txBox="1"/>
          <p:nvPr/>
        </p:nvSpPr>
        <p:spPr>
          <a:xfrm>
            <a:off x="5683136" y="1649982"/>
            <a:ext cx="1226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Constant</a:t>
            </a:r>
            <a:r>
              <a:rPr lang="tr-TR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Distance</a:t>
            </a:r>
            <a:endParaRPr lang="tr-TR" sz="1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Resim 4" descr="metin, yazı tipi, beyaz, hat sanatı, kaligrafi içeren bir resim&#10;&#10;Açıklama otomatik olarak oluşturuldu">
            <a:extLst>
              <a:ext uri="{FF2B5EF4-FFF2-40B4-BE49-F238E27FC236}">
                <a16:creationId xmlns:a16="http://schemas.microsoft.com/office/drawing/2014/main" id="{6365942C-A720-C445-A8E7-BD91BF6A5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377" y="929009"/>
            <a:ext cx="3444004" cy="5583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08459" y="3876072"/>
            <a:ext cx="2894921" cy="44855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8460" y="3305686"/>
            <a:ext cx="2855472" cy="5049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8459" y="2691359"/>
            <a:ext cx="2855472" cy="54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5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1204 C 0.01354 -0.1037 0.03125 -0.21913 0.0658 -0.2216 C 0.10035 -0.22438 0.15174 -0.11388 0.2033 -0.0037 " pathEditMode="relative" rAng="0" ptsTypes="AAA">
                                      <p:cBhvr>
                                        <p:cTn id="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65" y="-116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31" grpId="0"/>
      <p:bldP spid="37" grpId="0"/>
      <p:bldP spid="32" grpId="0" animBg="1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4745C5A8-B232-1C7B-B9FE-7A8B0953D09D}"/>
              </a:ext>
            </a:extLst>
          </p:cNvPr>
          <p:cNvSpPr txBox="1"/>
          <p:nvPr/>
        </p:nvSpPr>
        <p:spPr>
          <a:xfrm>
            <a:off x="1207907" y="604083"/>
            <a:ext cx="6857920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  <a:latin typeface="Raleway"/>
                <a:sym typeface="Lato"/>
              </a:rPr>
              <a:t>Instance Generation: 10 pick + 10 place </a:t>
            </a:r>
            <a:r>
              <a:rPr lang="en-GB" dirty="0">
                <a:solidFill>
                  <a:schemeClr val="accent1"/>
                </a:solidFill>
                <a:latin typeface="Raleway"/>
                <a:sym typeface="Wingdings" panose="05000000000000000000" pitchFamily="2" charset="2"/>
              </a:rPr>
              <a:t> 20 toy instances</a:t>
            </a:r>
            <a:endParaRPr lang="en-US"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1FA410-C87D-8C21-D94C-07C410F10343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9277253-B61B-6DDB-B31C-D2AE1FA20F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852072"/>
              </p:ext>
            </p:extLst>
          </p:nvPr>
        </p:nvGraphicFramePr>
        <p:xfrm>
          <a:off x="364019" y="1296226"/>
          <a:ext cx="2494903" cy="1517221"/>
        </p:xfrm>
        <a:graphic>
          <a:graphicData uri="http://schemas.openxmlformats.org/drawingml/2006/table">
            <a:tbl>
              <a:tblPr/>
              <a:tblGrid>
                <a:gridCol w="570853">
                  <a:extLst>
                    <a:ext uri="{9D8B030D-6E8A-4147-A177-3AD203B41FA5}">
                      <a16:colId xmlns:a16="http://schemas.microsoft.com/office/drawing/2014/main" val="1903686790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1837842392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196323676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1373832978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3887841094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4107923355"/>
                    </a:ext>
                  </a:extLst>
                </a:gridCol>
              </a:tblGrid>
              <a:tr h="318158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PICKED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GB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FULL CELLS </a:t>
                      </a: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RESERVED FOR ITEM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tr-TR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tr-TR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R="0" indent="13716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10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SHELVES</a:t>
                      </a:r>
                    </a:p>
                    <a:p>
                      <a:pPr marR="0" indent="13716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10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REZERVED</a:t>
                      </a:r>
                    </a:p>
                    <a:p>
                      <a:pPr marR="0" indent="13716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10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FOR ITEM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224863"/>
                  </a:ext>
                </a:extLst>
              </a:tr>
              <a:tr h="127478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8814205"/>
                  </a:ext>
                </a:extLst>
              </a:tr>
              <a:tr h="183471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4477047"/>
                  </a:ext>
                </a:extLst>
              </a:tr>
              <a:tr h="182453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6362210"/>
                  </a:ext>
                </a:extLst>
              </a:tr>
              <a:tr h="204716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4731333"/>
                  </a:ext>
                </a:extLst>
              </a:tr>
              <a:tr h="197893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7548508"/>
                  </a:ext>
                </a:extLst>
              </a:tr>
              <a:tr h="246678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  <a:endParaRPr kumimoji="0" lang="tr-TR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677480"/>
                        </a:solidFill>
                        <a:effectLst/>
                        <a:uLnTx/>
                        <a:uFillTx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9752790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CA44CAC7-F28C-A37A-6F1E-99245F430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098350"/>
              </p:ext>
            </p:extLst>
          </p:nvPr>
        </p:nvGraphicFramePr>
        <p:xfrm>
          <a:off x="364019" y="3145652"/>
          <a:ext cx="2493628" cy="1519013"/>
        </p:xfrm>
        <a:graphic>
          <a:graphicData uri="http://schemas.openxmlformats.org/drawingml/2006/table">
            <a:tbl>
              <a:tblPr/>
              <a:tblGrid>
                <a:gridCol w="569578">
                  <a:extLst>
                    <a:ext uri="{9D8B030D-6E8A-4147-A177-3AD203B41FA5}">
                      <a16:colId xmlns:a16="http://schemas.microsoft.com/office/drawing/2014/main" val="651359519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1452865329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76731840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1783225000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1433015623"/>
                    </a:ext>
                  </a:extLst>
                </a:gridCol>
                <a:gridCol w="384810">
                  <a:extLst>
                    <a:ext uri="{9D8B030D-6E8A-4147-A177-3AD203B41FA5}">
                      <a16:colId xmlns:a16="http://schemas.microsoft.com/office/drawing/2014/main" val="2073387017"/>
                    </a:ext>
                  </a:extLst>
                </a:gridCol>
              </a:tblGrid>
              <a:tr h="320768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PLACED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EMPTY CELLS</a:t>
                      </a: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</a:t>
                      </a:r>
                      <a:endParaRPr lang="en-GB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RESERVED FOR ITEM</a:t>
                      </a:r>
                      <a:r>
                        <a:rPr lang="en-GB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S</a:t>
                      </a:r>
                      <a:endParaRPr lang="tr-TR" sz="900" b="0" i="0" u="none" strike="noStrike" cap="non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R="0" indent="13716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10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SHELVES</a:t>
                      </a:r>
                    </a:p>
                    <a:p>
                      <a:pPr marR="0" indent="13716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10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REZERVED</a:t>
                      </a:r>
                    </a:p>
                    <a:p>
                      <a:pPr marR="0" indent="13716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10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FOR ITEM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1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964792"/>
                  </a:ext>
                </a:extLst>
              </a:tr>
              <a:tr h="140583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68878014"/>
                  </a:ext>
                </a:extLst>
              </a:tr>
              <a:tr h="180861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84392"/>
                  </a:ext>
                </a:extLst>
              </a:tr>
              <a:tr h="183523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06708014"/>
                  </a:ext>
                </a:extLst>
              </a:tr>
              <a:tr h="19861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9051452"/>
                  </a:ext>
                </a:extLst>
              </a:tr>
              <a:tr h="204716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2256447"/>
                  </a:ext>
                </a:extLst>
              </a:tr>
              <a:tr h="260748">
                <a:tc>
                  <a:txBody>
                    <a:bodyPr/>
                    <a:lstStyle/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L="0" marR="0" lvl="0" indent="13716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2516784"/>
                  </a:ext>
                </a:extLst>
              </a:tr>
            </a:tbl>
          </a:graphicData>
        </a:graphic>
      </p:graphicFrame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7395B92-D01D-1AD0-3F77-B28F9A2AC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679186"/>
              </p:ext>
            </p:extLst>
          </p:nvPr>
        </p:nvGraphicFramePr>
        <p:xfrm>
          <a:off x="3907348" y="3466531"/>
          <a:ext cx="1925533" cy="1194179"/>
        </p:xfrm>
        <a:graphic>
          <a:graphicData uri="http://schemas.openxmlformats.org/drawingml/2006/table">
            <a:tbl>
              <a:tblPr/>
              <a:tblGrid>
                <a:gridCol w="1925533">
                  <a:extLst>
                    <a:ext uri="{9D8B030D-6E8A-4147-A177-3AD203B41FA5}">
                      <a16:colId xmlns:a16="http://schemas.microsoft.com/office/drawing/2014/main" val="1421693022"/>
                    </a:ext>
                  </a:extLst>
                </a:gridCol>
              </a:tblGrid>
              <a:tr h="150126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7321423"/>
                  </a:ext>
                </a:extLst>
              </a:tr>
              <a:tr h="15012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02333"/>
                  </a:ext>
                </a:extLst>
              </a:tr>
              <a:tr h="191069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4702235"/>
                  </a:ext>
                </a:extLst>
              </a:tr>
              <a:tr h="218364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243548"/>
                  </a:ext>
                </a:extLst>
              </a:tr>
              <a:tr h="191069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6184789"/>
                  </a:ext>
                </a:extLst>
              </a:tr>
              <a:tr h="293426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07071"/>
                  </a:ext>
                </a:extLst>
              </a:tr>
            </a:tbl>
          </a:graphicData>
        </a:graphic>
      </p:graphicFrame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8BB8C89-D032-9B66-0F15-68C0D8E85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3250"/>
              </p:ext>
            </p:extLst>
          </p:nvPr>
        </p:nvGraphicFramePr>
        <p:xfrm>
          <a:off x="3907348" y="3145652"/>
          <a:ext cx="1925533" cy="320879"/>
        </p:xfrm>
        <a:graphic>
          <a:graphicData uri="http://schemas.openxmlformats.org/drawingml/2006/table">
            <a:tbl>
              <a:tblPr/>
              <a:tblGrid>
                <a:gridCol w="1925533">
                  <a:extLst>
                    <a:ext uri="{9D8B030D-6E8A-4147-A177-3AD203B41FA5}">
                      <a16:colId xmlns:a16="http://schemas.microsoft.com/office/drawing/2014/main" val="3264363233"/>
                    </a:ext>
                  </a:extLst>
                </a:gridCol>
              </a:tblGrid>
              <a:tr h="320879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RANDOMLY </a:t>
                      </a: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SELECTED </a:t>
                      </a:r>
                      <a:r>
                        <a:rPr lang="en-GB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CELLS</a:t>
                      </a: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LOCATION FOR PLACING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038389"/>
                  </a:ext>
                </a:extLst>
              </a:tr>
            </a:tbl>
          </a:graphicData>
        </a:graphic>
      </p:graphicFrame>
      <p:graphicFrame>
        <p:nvGraphicFramePr>
          <p:cNvPr id="9" name="Tablo 8">
            <a:extLst>
              <a:ext uri="{FF2B5EF4-FFF2-40B4-BE49-F238E27FC236}">
                <a16:creationId xmlns:a16="http://schemas.microsoft.com/office/drawing/2014/main" id="{BE93E479-BAE8-9F49-8C13-8023E3DC43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250031"/>
              </p:ext>
            </p:extLst>
          </p:nvPr>
        </p:nvGraphicFramePr>
        <p:xfrm>
          <a:off x="3219056" y="3145651"/>
          <a:ext cx="688292" cy="1515164"/>
        </p:xfrm>
        <a:graphic>
          <a:graphicData uri="http://schemas.openxmlformats.org/drawingml/2006/table">
            <a:tbl>
              <a:tblPr/>
              <a:tblGrid>
                <a:gridCol w="688292">
                  <a:extLst>
                    <a:ext uri="{9D8B030D-6E8A-4147-A177-3AD203B41FA5}">
                      <a16:colId xmlns:a16="http://schemas.microsoft.com/office/drawing/2014/main" val="994058836"/>
                    </a:ext>
                  </a:extLst>
                </a:gridCol>
              </a:tblGrid>
              <a:tr h="32098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PLACED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446519"/>
                  </a:ext>
                </a:extLst>
              </a:tr>
              <a:tr h="125554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684794"/>
                  </a:ext>
                </a:extLst>
              </a:tr>
              <a:tr h="153566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3331197"/>
                  </a:ext>
                </a:extLst>
              </a:tr>
              <a:tr h="191068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X146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1308092"/>
                  </a:ext>
                </a:extLst>
              </a:tr>
              <a:tr h="21836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487006"/>
                  </a:ext>
                </a:extLst>
              </a:tr>
              <a:tr h="191068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X188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708646"/>
                  </a:ext>
                </a:extLst>
              </a:tr>
              <a:tr h="29342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F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518022"/>
                  </a:ext>
                </a:extLst>
              </a:tr>
            </a:tbl>
          </a:graphicData>
        </a:graphic>
      </p:graphicFrame>
      <p:sp>
        <p:nvSpPr>
          <p:cNvPr id="35" name="Metin kutusu 34">
            <a:extLst>
              <a:ext uri="{FF2B5EF4-FFF2-40B4-BE49-F238E27FC236}">
                <a16:creationId xmlns:a16="http://schemas.microsoft.com/office/drawing/2014/main" id="{13CD35F7-D339-5247-A4CE-55390DFC4744}"/>
              </a:ext>
            </a:extLst>
          </p:cNvPr>
          <p:cNvSpPr txBox="1"/>
          <p:nvPr/>
        </p:nvSpPr>
        <p:spPr>
          <a:xfrm>
            <a:off x="4595640" y="2914819"/>
            <a:ext cx="1843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b="1" i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Randomly</a:t>
            </a:r>
            <a:endParaRPr lang="tr-TR" sz="900" b="1" i="1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4" name="Table 22">
            <a:extLst>
              <a:ext uri="{FF2B5EF4-FFF2-40B4-BE49-F238E27FC236}">
                <a16:creationId xmlns:a16="http://schemas.microsoft.com/office/drawing/2014/main" id="{80407B5D-7FE1-FC44-8B2B-2EF23C368E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821107"/>
              </p:ext>
            </p:extLst>
          </p:nvPr>
        </p:nvGraphicFramePr>
        <p:xfrm>
          <a:off x="3907348" y="1296010"/>
          <a:ext cx="1925533" cy="1517705"/>
        </p:xfrm>
        <a:graphic>
          <a:graphicData uri="http://schemas.openxmlformats.org/drawingml/2006/table">
            <a:tbl>
              <a:tblPr/>
              <a:tblGrid>
                <a:gridCol w="1925533">
                  <a:extLst>
                    <a:ext uri="{9D8B030D-6E8A-4147-A177-3AD203B41FA5}">
                      <a16:colId xmlns:a16="http://schemas.microsoft.com/office/drawing/2014/main" val="3060164837"/>
                    </a:ext>
                  </a:extLst>
                </a:gridCol>
              </a:tblGrid>
              <a:tr h="31992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SELECTED SHELF LOCATION FOR PICKING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AAA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293929"/>
                  </a:ext>
                </a:extLst>
              </a:tr>
              <a:tr h="146203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1773121"/>
                  </a:ext>
                </a:extLst>
              </a:tr>
              <a:tr h="155441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982503"/>
                  </a:ext>
                </a:extLst>
              </a:tr>
              <a:tr h="188059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200461"/>
                  </a:ext>
                </a:extLst>
              </a:tr>
              <a:tr h="21764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280320"/>
                  </a:ext>
                </a:extLst>
              </a:tr>
              <a:tr h="190440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213537"/>
                  </a:ext>
                </a:extLst>
              </a:tr>
              <a:tr h="299506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719710"/>
                  </a:ext>
                </a:extLst>
              </a:tr>
            </a:tbl>
          </a:graphicData>
        </a:graphic>
      </p:graphicFrame>
      <p:graphicFrame>
        <p:nvGraphicFramePr>
          <p:cNvPr id="25" name="Tablo 24">
            <a:extLst>
              <a:ext uri="{FF2B5EF4-FFF2-40B4-BE49-F238E27FC236}">
                <a16:creationId xmlns:a16="http://schemas.microsoft.com/office/drawing/2014/main" id="{4BF9D814-E4C9-9247-AC47-9A0DF380F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269178"/>
              </p:ext>
            </p:extLst>
          </p:nvPr>
        </p:nvGraphicFramePr>
        <p:xfrm>
          <a:off x="3219056" y="1296225"/>
          <a:ext cx="688292" cy="1517222"/>
        </p:xfrm>
        <a:graphic>
          <a:graphicData uri="http://schemas.openxmlformats.org/drawingml/2006/table">
            <a:tbl>
              <a:tblPr/>
              <a:tblGrid>
                <a:gridCol w="688292">
                  <a:extLst>
                    <a:ext uri="{9D8B030D-6E8A-4147-A177-3AD203B41FA5}">
                      <a16:colId xmlns:a16="http://schemas.microsoft.com/office/drawing/2014/main" val="3887082500"/>
                    </a:ext>
                  </a:extLst>
                </a:gridCol>
              </a:tblGrid>
              <a:tr h="314152"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PICKED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134622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957096"/>
                  </a:ext>
                </a:extLst>
              </a:tr>
              <a:tr h="152019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515465"/>
                  </a:ext>
                </a:extLst>
              </a:tr>
              <a:tr h="19719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0410468"/>
                  </a:ext>
                </a:extLst>
              </a:tr>
              <a:tr h="213859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X185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6655352"/>
                  </a:ext>
                </a:extLst>
              </a:tr>
              <a:tr h="193811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X110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490160"/>
                  </a:ext>
                </a:extLst>
              </a:tr>
              <a:tr h="29416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kumimoji="0" lang="tr-TR" sz="9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677480"/>
                          </a:solidFill>
                          <a:effectLst/>
                          <a:uLnTx/>
                          <a:uFillTx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886702"/>
                  </a:ext>
                </a:extLst>
              </a:tr>
            </a:tbl>
          </a:graphicData>
        </a:graphic>
      </p:graphicFrame>
      <p:sp>
        <p:nvSpPr>
          <p:cNvPr id="28" name="Metin kutusu 27">
            <a:extLst>
              <a:ext uri="{FF2B5EF4-FFF2-40B4-BE49-F238E27FC236}">
                <a16:creationId xmlns:a16="http://schemas.microsoft.com/office/drawing/2014/main" id="{3FE464E4-D9C8-BF4C-BB0D-A1AA5CB09E51}"/>
              </a:ext>
            </a:extLst>
          </p:cNvPr>
          <p:cNvSpPr txBox="1"/>
          <p:nvPr/>
        </p:nvSpPr>
        <p:spPr>
          <a:xfrm>
            <a:off x="4595640" y="1061703"/>
            <a:ext cx="15173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900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According to FIFO</a:t>
            </a:r>
          </a:p>
        </p:txBody>
      </p:sp>
      <p:graphicFrame>
        <p:nvGraphicFramePr>
          <p:cNvPr id="10" name="Tablo 3">
            <a:extLst>
              <a:ext uri="{FF2B5EF4-FFF2-40B4-BE49-F238E27FC236}">
                <a16:creationId xmlns:a16="http://schemas.microsoft.com/office/drawing/2014/main" id="{E836A8D1-CD9A-B5B1-5DF9-49540E366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909151"/>
              </p:ext>
            </p:extLst>
          </p:nvPr>
        </p:nvGraphicFramePr>
        <p:xfrm>
          <a:off x="6042553" y="2171220"/>
          <a:ext cx="2986722" cy="1484928"/>
        </p:xfrm>
        <a:graphic>
          <a:graphicData uri="http://schemas.openxmlformats.org/drawingml/2006/table">
            <a:tbl>
              <a:tblPr/>
              <a:tblGrid>
                <a:gridCol w="364172">
                  <a:extLst>
                    <a:ext uri="{9D8B030D-6E8A-4147-A177-3AD203B41FA5}">
                      <a16:colId xmlns:a16="http://schemas.microsoft.com/office/drawing/2014/main" val="32984352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541245295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1273718336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3843761730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2423348370"/>
                    </a:ext>
                  </a:extLst>
                </a:gridCol>
                <a:gridCol w="524510">
                  <a:extLst>
                    <a:ext uri="{9D8B030D-6E8A-4147-A177-3AD203B41FA5}">
                      <a16:colId xmlns:a16="http://schemas.microsoft.com/office/drawing/2014/main" val="2929708123"/>
                    </a:ext>
                  </a:extLst>
                </a:gridCol>
              </a:tblGrid>
              <a:tr h="247488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249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257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971023"/>
                  </a:ext>
                </a:extLst>
              </a:tr>
              <a:tr h="247488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98.35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127.75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133.7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183.4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234783"/>
                  </a:ext>
                </a:extLst>
              </a:tr>
              <a:tr h="247488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48.857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76.271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99.071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103.69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142.23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259811"/>
                  </a:ext>
                </a:extLst>
              </a:tr>
              <a:tr h="247488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159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56.842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88.737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115.26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120.63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165.47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1525030"/>
                  </a:ext>
                </a:extLst>
              </a:tr>
              <a:tr h="247488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254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28.1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36.5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38.2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52.4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1041416"/>
                  </a:ext>
                </a:extLst>
              </a:tr>
              <a:tr h="247488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379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65.25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101.86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132.31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138.48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189.95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840496"/>
                  </a:ext>
                </a:extLst>
              </a:tr>
            </a:tbl>
          </a:graphicData>
        </a:graphic>
      </p:graphicFrame>
      <p:sp>
        <p:nvSpPr>
          <p:cNvPr id="19" name="Google Shape;124;p17">
            <a:extLst>
              <a:ext uri="{FF2B5EF4-FFF2-40B4-BE49-F238E27FC236}">
                <a16:creationId xmlns:a16="http://schemas.microsoft.com/office/drawing/2014/main" id="{C034A3C8-AB20-FE46-AAEC-BC675B727670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SOLUTION METHODS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C8F2929-0FA4-0042-82A8-904A10980D70}"/>
              </a:ext>
            </a:extLst>
          </p:cNvPr>
          <p:cNvSpPr/>
          <p:nvPr/>
        </p:nvSpPr>
        <p:spPr>
          <a:xfrm>
            <a:off x="1051453" y="1567052"/>
            <a:ext cx="312907" cy="230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8F12513-2CCC-DE47-A002-9563524E10E0}"/>
              </a:ext>
            </a:extLst>
          </p:cNvPr>
          <p:cNvSpPr/>
          <p:nvPr/>
        </p:nvSpPr>
        <p:spPr>
          <a:xfrm>
            <a:off x="1806640" y="1754956"/>
            <a:ext cx="312907" cy="230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B280B5-08E5-3F40-850B-4C995C8774D6}"/>
              </a:ext>
            </a:extLst>
          </p:cNvPr>
          <p:cNvSpPr/>
          <p:nvPr/>
        </p:nvSpPr>
        <p:spPr>
          <a:xfrm>
            <a:off x="1026213" y="1911672"/>
            <a:ext cx="312907" cy="230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E532D9-82CA-8747-8685-83966E6CF0B1}"/>
              </a:ext>
            </a:extLst>
          </p:cNvPr>
          <p:cNvSpPr/>
          <p:nvPr/>
        </p:nvSpPr>
        <p:spPr>
          <a:xfrm>
            <a:off x="2569628" y="2107902"/>
            <a:ext cx="312907" cy="230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947855-2E4F-2B44-8C83-3F33ADFBEB42}"/>
              </a:ext>
            </a:extLst>
          </p:cNvPr>
          <p:cNvSpPr/>
          <p:nvPr/>
        </p:nvSpPr>
        <p:spPr>
          <a:xfrm>
            <a:off x="1032665" y="2335817"/>
            <a:ext cx="312907" cy="2308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E3C0770-E2A1-6444-99E2-B1E417FFEB55}"/>
              </a:ext>
            </a:extLst>
          </p:cNvPr>
          <p:cNvSpPr txBox="1"/>
          <p:nvPr/>
        </p:nvSpPr>
        <p:spPr>
          <a:xfrm>
            <a:off x="1521643" y="1069028"/>
            <a:ext cx="15173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900" b="1" i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According to FIFO</a:t>
            </a:r>
          </a:p>
        </p:txBody>
      </p:sp>
    </p:spTree>
    <p:extLst>
      <p:ext uri="{BB962C8B-B14F-4D97-AF65-F5344CB8AC3E}">
        <p14:creationId xmlns:p14="http://schemas.microsoft.com/office/powerpoint/2010/main" val="179331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8" grpId="0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6" grpId="0" animBg="1"/>
      <p:bldP spid="26" grpId="1" animBg="1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2E87C-6C59-2724-52CE-639CC8EAB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accent1"/>
                </a:solidFill>
                <a:ea typeface="Arial"/>
                <a:cs typeface="Arial"/>
                <a:sym typeface="Arial"/>
              </a:rPr>
              <a:t>Heuristic</a:t>
            </a:r>
            <a:endParaRPr lang="en-GB" sz="2800" b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04268-0D5B-9EDA-FFC2-B2BAAFD67E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aphicFrame>
        <p:nvGraphicFramePr>
          <p:cNvPr id="7" name="Tablo 6">
            <a:extLst>
              <a:ext uri="{FF2B5EF4-FFF2-40B4-BE49-F238E27FC236}">
                <a16:creationId xmlns:a16="http://schemas.microsoft.com/office/drawing/2014/main" id="{3FFCC973-8A9A-224C-835C-4D214C0F4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549376"/>
              </p:ext>
            </p:extLst>
          </p:nvPr>
        </p:nvGraphicFramePr>
        <p:xfrm>
          <a:off x="622096" y="1502875"/>
          <a:ext cx="7858477" cy="275225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714407">
                  <a:extLst>
                    <a:ext uri="{9D8B030D-6E8A-4147-A177-3AD203B41FA5}">
                      <a16:colId xmlns:a16="http://schemas.microsoft.com/office/drawing/2014/main" val="1858852107"/>
                    </a:ext>
                  </a:extLst>
                </a:gridCol>
                <a:gridCol w="714407">
                  <a:extLst>
                    <a:ext uri="{9D8B030D-6E8A-4147-A177-3AD203B41FA5}">
                      <a16:colId xmlns:a16="http://schemas.microsoft.com/office/drawing/2014/main" val="3869870462"/>
                    </a:ext>
                  </a:extLst>
                </a:gridCol>
                <a:gridCol w="714407">
                  <a:extLst>
                    <a:ext uri="{9D8B030D-6E8A-4147-A177-3AD203B41FA5}">
                      <a16:colId xmlns:a16="http://schemas.microsoft.com/office/drawing/2014/main" val="3672277886"/>
                    </a:ext>
                  </a:extLst>
                </a:gridCol>
                <a:gridCol w="714407">
                  <a:extLst>
                    <a:ext uri="{9D8B030D-6E8A-4147-A177-3AD203B41FA5}">
                      <a16:colId xmlns:a16="http://schemas.microsoft.com/office/drawing/2014/main" val="1216769674"/>
                    </a:ext>
                  </a:extLst>
                </a:gridCol>
                <a:gridCol w="714407">
                  <a:extLst>
                    <a:ext uri="{9D8B030D-6E8A-4147-A177-3AD203B41FA5}">
                      <a16:colId xmlns:a16="http://schemas.microsoft.com/office/drawing/2014/main" val="2622534802"/>
                    </a:ext>
                  </a:extLst>
                </a:gridCol>
                <a:gridCol w="714407">
                  <a:extLst>
                    <a:ext uri="{9D8B030D-6E8A-4147-A177-3AD203B41FA5}">
                      <a16:colId xmlns:a16="http://schemas.microsoft.com/office/drawing/2014/main" val="3410070730"/>
                    </a:ext>
                  </a:extLst>
                </a:gridCol>
                <a:gridCol w="714407">
                  <a:extLst>
                    <a:ext uri="{9D8B030D-6E8A-4147-A177-3AD203B41FA5}">
                      <a16:colId xmlns:a16="http://schemas.microsoft.com/office/drawing/2014/main" val="2468884423"/>
                    </a:ext>
                  </a:extLst>
                </a:gridCol>
                <a:gridCol w="714407">
                  <a:extLst>
                    <a:ext uri="{9D8B030D-6E8A-4147-A177-3AD203B41FA5}">
                      <a16:colId xmlns:a16="http://schemas.microsoft.com/office/drawing/2014/main" val="755646129"/>
                    </a:ext>
                  </a:extLst>
                </a:gridCol>
                <a:gridCol w="714407">
                  <a:extLst>
                    <a:ext uri="{9D8B030D-6E8A-4147-A177-3AD203B41FA5}">
                      <a16:colId xmlns:a16="http://schemas.microsoft.com/office/drawing/2014/main" val="685309961"/>
                    </a:ext>
                  </a:extLst>
                </a:gridCol>
                <a:gridCol w="714407">
                  <a:extLst>
                    <a:ext uri="{9D8B030D-6E8A-4147-A177-3AD203B41FA5}">
                      <a16:colId xmlns:a16="http://schemas.microsoft.com/office/drawing/2014/main" val="1786521892"/>
                    </a:ext>
                  </a:extLst>
                </a:gridCol>
                <a:gridCol w="714407">
                  <a:extLst>
                    <a:ext uri="{9D8B030D-6E8A-4147-A177-3AD203B41FA5}">
                      <a16:colId xmlns:a16="http://schemas.microsoft.com/office/drawing/2014/main" val="969992649"/>
                    </a:ext>
                  </a:extLst>
                </a:gridCol>
              </a:tblGrid>
              <a:tr h="298825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 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Y1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Y2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Y3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Y4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Y5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Y6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Y7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Y8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Y9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Y10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312287"/>
                  </a:ext>
                </a:extLst>
              </a:tr>
              <a:tr h="245343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X1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19.3333333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14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8.66666667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7.33333333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5.33333333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6.66666667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20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16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9.33333333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20340176"/>
                  </a:ext>
                </a:extLst>
              </a:tr>
              <a:tr h="245343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X2</a:t>
                      </a:r>
                      <a:endParaRPr lang="tr-TR" sz="900" b="0" i="0" u="none" strike="noStrike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4.66666667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8.66666667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18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12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10.6666667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7.33333333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8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0572855"/>
                  </a:ext>
                </a:extLst>
              </a:tr>
              <a:tr h="245343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X3</a:t>
                      </a:r>
                      <a:endParaRPr lang="tr-TR" sz="900" b="0" i="0" u="none" strike="noStrike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8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17.3333333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11.3333333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3.33333333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0.66666667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6.66666667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7.33333333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2953562"/>
                  </a:ext>
                </a:extLst>
              </a:tr>
              <a:tr h="245343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X4</a:t>
                      </a:r>
                      <a:endParaRPr lang="tr-TR" sz="900" b="0" i="0" u="none" strike="noStrike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13.3333333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8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6.66666667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3.33333333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0.66666667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14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8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3.33333333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89153750"/>
                  </a:ext>
                </a:extLst>
              </a:tr>
              <a:tr h="245343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X5</a:t>
                      </a:r>
                      <a:endParaRPr lang="tr-TR" sz="900" b="0" i="0" u="none" strike="noStrike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15.3333333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7.33333333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4.66666667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5.33333333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16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12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14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6.66666667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7814684"/>
                  </a:ext>
                </a:extLst>
              </a:tr>
              <a:tr h="245343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X6</a:t>
                      </a:r>
                      <a:endParaRPr lang="tr-TR" sz="900" b="0" i="0" u="none" strike="noStrike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24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18.6666667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14.6666667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8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12.6666667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24.6666667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20.6666667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21.3333333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14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40746244"/>
                  </a:ext>
                </a:extLst>
              </a:tr>
              <a:tr h="245343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X7</a:t>
                      </a:r>
                      <a:endParaRPr lang="tr-TR" sz="900" b="0" i="0" u="none" strike="noStrike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9.33333333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4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10.6666667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4.66666667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3.33333333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6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8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0.66666667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1183828"/>
                  </a:ext>
                </a:extLst>
              </a:tr>
              <a:tr h="245343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X8</a:t>
                      </a:r>
                      <a:endParaRPr lang="tr-TR" sz="900" b="0" i="0" u="none" strike="noStrike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16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13.3333333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10.6666667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4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6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8.66666667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16.6666667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15.3333333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17.3333333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6963218"/>
                  </a:ext>
                </a:extLst>
              </a:tr>
              <a:tr h="245343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X9</a:t>
                      </a:r>
                      <a:endParaRPr lang="tr-TR" sz="900" b="0" i="0" u="none" strike="noStrike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15.3333333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7.33333333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4.66666667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5.33333333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16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12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14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6.66666667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9289760"/>
                  </a:ext>
                </a:extLst>
              </a:tr>
              <a:tr h="245343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solidFill>
                            <a:schemeClr val="bg1"/>
                          </a:solidFill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X10</a:t>
                      </a:r>
                      <a:endParaRPr lang="tr-TR" sz="900" b="0" i="0" u="none" strike="noStrike" dirty="0">
                        <a:solidFill>
                          <a:schemeClr val="bg1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23.3333333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18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12.6666667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3.33333333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9.33333333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10.6666667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24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20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14</a:t>
                      </a:r>
                      <a:endParaRPr lang="tr-TR" sz="900" b="0" i="0" u="none" strike="noStrike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u="none" strike="noStrike" dirty="0">
                          <a:effectLst/>
                          <a:latin typeface="Lato" panose="020B0604020202020204" charset="0"/>
                          <a:ea typeface="Lato" panose="020B0604020202020204" charset="0"/>
                          <a:cs typeface="Lato" panose="020B0604020202020204" charset="0"/>
                        </a:rPr>
                        <a:t>13.3333333</a:t>
                      </a:r>
                      <a:endParaRPr lang="tr-TR" sz="900" b="0" i="0" u="none" strike="noStrike" dirty="0">
                        <a:solidFill>
                          <a:srgbClr val="000000"/>
                        </a:solidFill>
                        <a:effectLst/>
                        <a:latin typeface="Lato" panose="020B0604020202020204" charset="0"/>
                        <a:ea typeface="Lato" panose="020B0604020202020204" charset="0"/>
                        <a:cs typeface="Lato" panose="020B0604020202020204" charset="0"/>
                      </a:endParaRPr>
                    </a:p>
                  </a:txBody>
                  <a:tcPr marL="6676" marR="6676" marT="667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68650322"/>
                  </a:ext>
                </a:extLst>
              </a:tr>
            </a:tbl>
          </a:graphicData>
        </a:graphic>
      </p:graphicFrame>
      <p:sp>
        <p:nvSpPr>
          <p:cNvPr id="8" name="Halka 7">
            <a:extLst>
              <a:ext uri="{FF2B5EF4-FFF2-40B4-BE49-F238E27FC236}">
                <a16:creationId xmlns:a16="http://schemas.microsoft.com/office/drawing/2014/main" id="{2B78AAB8-BBEB-8A45-8EBD-3FC860C963C1}"/>
              </a:ext>
            </a:extLst>
          </p:cNvPr>
          <p:cNvSpPr/>
          <p:nvPr/>
        </p:nvSpPr>
        <p:spPr>
          <a:xfrm>
            <a:off x="6346479" y="2282040"/>
            <a:ext cx="733331" cy="289710"/>
          </a:xfrm>
          <a:prstGeom prst="donut">
            <a:avLst>
              <a:gd name="adj" fmla="val 8121"/>
            </a:avLst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9" name="Halka 8">
            <a:extLst>
              <a:ext uri="{FF2B5EF4-FFF2-40B4-BE49-F238E27FC236}">
                <a16:creationId xmlns:a16="http://schemas.microsoft.com/office/drawing/2014/main" id="{8A583A8A-D897-8E48-AF8F-50979E1C2C30}"/>
              </a:ext>
            </a:extLst>
          </p:cNvPr>
          <p:cNvSpPr/>
          <p:nvPr/>
        </p:nvSpPr>
        <p:spPr>
          <a:xfrm>
            <a:off x="4864235" y="2544591"/>
            <a:ext cx="733331" cy="289710"/>
          </a:xfrm>
          <a:prstGeom prst="donut">
            <a:avLst>
              <a:gd name="adj" fmla="val 8121"/>
            </a:avLst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0" name="Halka 9">
            <a:extLst>
              <a:ext uri="{FF2B5EF4-FFF2-40B4-BE49-F238E27FC236}">
                <a16:creationId xmlns:a16="http://schemas.microsoft.com/office/drawing/2014/main" id="{1DDB8652-9A30-9F44-855F-95E8F82DE703}"/>
              </a:ext>
            </a:extLst>
          </p:cNvPr>
          <p:cNvSpPr/>
          <p:nvPr/>
        </p:nvSpPr>
        <p:spPr>
          <a:xfrm>
            <a:off x="2750745" y="3276413"/>
            <a:ext cx="733331" cy="289710"/>
          </a:xfrm>
          <a:prstGeom prst="donut">
            <a:avLst>
              <a:gd name="adj" fmla="val 8121"/>
            </a:avLst>
          </a:prstGeom>
          <a:solidFill>
            <a:schemeClr val="accent3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>
              <a:solidFill>
                <a:schemeClr val="tx1"/>
              </a:solidFill>
            </a:endParaRPr>
          </a:p>
        </p:txBody>
      </p:sp>
      <p:sp>
        <p:nvSpPr>
          <p:cNvPr id="11" name="Dikdörtgen 10">
            <a:extLst>
              <a:ext uri="{FF2B5EF4-FFF2-40B4-BE49-F238E27FC236}">
                <a16:creationId xmlns:a16="http://schemas.microsoft.com/office/drawing/2014/main" id="{B94040A3-2B4F-874E-8556-ED8419483791}"/>
              </a:ext>
            </a:extLst>
          </p:cNvPr>
          <p:cNvSpPr/>
          <p:nvPr/>
        </p:nvSpPr>
        <p:spPr>
          <a:xfrm>
            <a:off x="6346479" y="1502875"/>
            <a:ext cx="733331" cy="275225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tr-T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Dikdörtgen 11">
            <a:extLst>
              <a:ext uri="{FF2B5EF4-FFF2-40B4-BE49-F238E27FC236}">
                <a16:creationId xmlns:a16="http://schemas.microsoft.com/office/drawing/2014/main" id="{CA1BBF5A-B240-124F-AB7B-2C1D7B3B54CD}"/>
              </a:ext>
            </a:extLst>
          </p:cNvPr>
          <p:cNvSpPr/>
          <p:nvPr/>
        </p:nvSpPr>
        <p:spPr>
          <a:xfrm>
            <a:off x="616651" y="2323097"/>
            <a:ext cx="7858477" cy="221494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tr-T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Dikdörtgen 12">
            <a:extLst>
              <a:ext uri="{FF2B5EF4-FFF2-40B4-BE49-F238E27FC236}">
                <a16:creationId xmlns:a16="http://schemas.microsoft.com/office/drawing/2014/main" id="{49038869-2EDD-B94D-85D4-8ADCBF632442}"/>
              </a:ext>
            </a:extLst>
          </p:cNvPr>
          <p:cNvSpPr/>
          <p:nvPr/>
        </p:nvSpPr>
        <p:spPr>
          <a:xfrm>
            <a:off x="6346479" y="1502875"/>
            <a:ext cx="733331" cy="275225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4" name="Dikdörtgen 13">
            <a:extLst>
              <a:ext uri="{FF2B5EF4-FFF2-40B4-BE49-F238E27FC236}">
                <a16:creationId xmlns:a16="http://schemas.microsoft.com/office/drawing/2014/main" id="{1CD16F06-8466-1649-B134-434AE0971C41}"/>
              </a:ext>
            </a:extLst>
          </p:cNvPr>
          <p:cNvSpPr/>
          <p:nvPr/>
        </p:nvSpPr>
        <p:spPr>
          <a:xfrm>
            <a:off x="539648" y="2312612"/>
            <a:ext cx="7935480" cy="24850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18" name="Dikdörtgen 17">
            <a:extLst>
              <a:ext uri="{FF2B5EF4-FFF2-40B4-BE49-F238E27FC236}">
                <a16:creationId xmlns:a16="http://schemas.microsoft.com/office/drawing/2014/main" id="{BDF8E2A9-1A83-364E-AFD5-4B0B040B21C3}"/>
              </a:ext>
            </a:extLst>
          </p:cNvPr>
          <p:cNvSpPr/>
          <p:nvPr/>
        </p:nvSpPr>
        <p:spPr>
          <a:xfrm>
            <a:off x="4920724" y="1502875"/>
            <a:ext cx="733331" cy="275225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1" name="Dikdörtgen 20">
            <a:extLst>
              <a:ext uri="{FF2B5EF4-FFF2-40B4-BE49-F238E27FC236}">
                <a16:creationId xmlns:a16="http://schemas.microsoft.com/office/drawing/2014/main" id="{D0DA5495-1E13-5845-9E39-40CFA836674C}"/>
              </a:ext>
            </a:extLst>
          </p:cNvPr>
          <p:cNvSpPr/>
          <p:nvPr/>
        </p:nvSpPr>
        <p:spPr>
          <a:xfrm>
            <a:off x="2750745" y="1502875"/>
            <a:ext cx="733331" cy="2752255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2" name="Dikdörtgen 21">
            <a:extLst>
              <a:ext uri="{FF2B5EF4-FFF2-40B4-BE49-F238E27FC236}">
                <a16:creationId xmlns:a16="http://schemas.microsoft.com/office/drawing/2014/main" id="{413BA27C-810A-6C4A-B08F-D2CFF5F783B3}"/>
              </a:ext>
            </a:extLst>
          </p:cNvPr>
          <p:cNvSpPr/>
          <p:nvPr/>
        </p:nvSpPr>
        <p:spPr>
          <a:xfrm>
            <a:off x="616651" y="3320806"/>
            <a:ext cx="7858477" cy="245318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Dikdörtgen 22">
            <a:extLst>
              <a:ext uri="{FF2B5EF4-FFF2-40B4-BE49-F238E27FC236}">
                <a16:creationId xmlns:a16="http://schemas.microsoft.com/office/drawing/2014/main" id="{10A5F566-9EAC-0F49-9E7B-A818A6331585}"/>
              </a:ext>
            </a:extLst>
          </p:cNvPr>
          <p:cNvSpPr/>
          <p:nvPr/>
        </p:nvSpPr>
        <p:spPr>
          <a:xfrm>
            <a:off x="636883" y="2571677"/>
            <a:ext cx="7879362" cy="24850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4" name="Dikdörtgen 23">
            <a:extLst>
              <a:ext uri="{FF2B5EF4-FFF2-40B4-BE49-F238E27FC236}">
                <a16:creationId xmlns:a16="http://schemas.microsoft.com/office/drawing/2014/main" id="{3F451727-3C96-F949-93C4-C6419B358BCE}"/>
              </a:ext>
            </a:extLst>
          </p:cNvPr>
          <p:cNvSpPr/>
          <p:nvPr/>
        </p:nvSpPr>
        <p:spPr>
          <a:xfrm>
            <a:off x="4928409" y="1502875"/>
            <a:ext cx="733331" cy="275225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5" name="Dikdörtgen 24">
            <a:extLst>
              <a:ext uri="{FF2B5EF4-FFF2-40B4-BE49-F238E27FC236}">
                <a16:creationId xmlns:a16="http://schemas.microsoft.com/office/drawing/2014/main" id="{453B7C78-9E87-2E40-9792-8CB21BC0D9BE}"/>
              </a:ext>
            </a:extLst>
          </p:cNvPr>
          <p:cNvSpPr/>
          <p:nvPr/>
        </p:nvSpPr>
        <p:spPr>
          <a:xfrm>
            <a:off x="2758430" y="1502875"/>
            <a:ext cx="733331" cy="275225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7" name="Dikdörtgen 26">
            <a:extLst>
              <a:ext uri="{FF2B5EF4-FFF2-40B4-BE49-F238E27FC236}">
                <a16:creationId xmlns:a16="http://schemas.microsoft.com/office/drawing/2014/main" id="{F33F6D51-A726-6D42-A3A7-7BD2BC212B45}"/>
              </a:ext>
            </a:extLst>
          </p:cNvPr>
          <p:cNvSpPr/>
          <p:nvPr/>
        </p:nvSpPr>
        <p:spPr>
          <a:xfrm>
            <a:off x="580766" y="2568119"/>
            <a:ext cx="7935479" cy="255624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8" name="Dikdörtgen 27">
            <a:extLst>
              <a:ext uri="{FF2B5EF4-FFF2-40B4-BE49-F238E27FC236}">
                <a16:creationId xmlns:a16="http://schemas.microsoft.com/office/drawing/2014/main" id="{D9844B71-AB2B-414C-A6E5-0241440129D1}"/>
              </a:ext>
            </a:extLst>
          </p:cNvPr>
          <p:cNvSpPr/>
          <p:nvPr/>
        </p:nvSpPr>
        <p:spPr>
          <a:xfrm>
            <a:off x="598815" y="3304606"/>
            <a:ext cx="7894147" cy="27636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53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3" name="Google Shape;124;p17">
            <a:extLst>
              <a:ext uri="{FF2B5EF4-FFF2-40B4-BE49-F238E27FC236}">
                <a16:creationId xmlns:a16="http://schemas.microsoft.com/office/drawing/2014/main" id="{F34F64BD-F37C-0568-7A56-C4206B007D0C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SOLUTION METHODS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10" name="Google Shape;94;p13">
            <a:extLst>
              <a:ext uri="{FF2B5EF4-FFF2-40B4-BE49-F238E27FC236}">
                <a16:creationId xmlns:a16="http://schemas.microsoft.com/office/drawing/2014/main" id="{CF403147-B0B3-C0D1-6437-6097EB9CB1BF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Raleway"/>
                <a:sym typeface="Lato"/>
              </a:rPr>
              <a:t>Comparison of Methods for </a:t>
            </a: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Model 2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AF4C3-8F3F-35AB-3166-F59F924F02F9}"/>
              </a:ext>
            </a:extLst>
          </p:cNvPr>
          <p:cNvSpPr txBox="1"/>
          <p:nvPr/>
        </p:nvSpPr>
        <p:spPr>
          <a:xfrm>
            <a:off x="2683552" y="4934660"/>
            <a:ext cx="500786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6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600" dirty="0">
              <a:solidFill>
                <a:schemeClr val="tx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1BDCF5-840C-B3A0-330E-0C57D56159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425273"/>
              </p:ext>
            </p:extLst>
          </p:nvPr>
        </p:nvGraphicFramePr>
        <p:xfrm>
          <a:off x="995533" y="974025"/>
          <a:ext cx="7302648" cy="3888037"/>
        </p:xfrm>
        <a:graphic>
          <a:graphicData uri="http://schemas.openxmlformats.org/drawingml/2006/table">
            <a:tbl>
              <a:tblPr/>
              <a:tblGrid>
                <a:gridCol w="759126">
                  <a:extLst>
                    <a:ext uri="{9D8B030D-6E8A-4147-A177-3AD203B41FA5}">
                      <a16:colId xmlns:a16="http://schemas.microsoft.com/office/drawing/2014/main" val="1555182891"/>
                    </a:ext>
                  </a:extLst>
                </a:gridCol>
                <a:gridCol w="759126">
                  <a:extLst>
                    <a:ext uri="{9D8B030D-6E8A-4147-A177-3AD203B41FA5}">
                      <a16:colId xmlns:a16="http://schemas.microsoft.com/office/drawing/2014/main" val="677492472"/>
                    </a:ext>
                  </a:extLst>
                </a:gridCol>
                <a:gridCol w="808099">
                  <a:extLst>
                    <a:ext uri="{9D8B030D-6E8A-4147-A177-3AD203B41FA5}">
                      <a16:colId xmlns:a16="http://schemas.microsoft.com/office/drawing/2014/main" val="4221951766"/>
                    </a:ext>
                  </a:extLst>
                </a:gridCol>
                <a:gridCol w="746882">
                  <a:extLst>
                    <a:ext uri="{9D8B030D-6E8A-4147-A177-3AD203B41FA5}">
                      <a16:colId xmlns:a16="http://schemas.microsoft.com/office/drawing/2014/main" val="2981033611"/>
                    </a:ext>
                  </a:extLst>
                </a:gridCol>
                <a:gridCol w="646014">
                  <a:extLst>
                    <a:ext uri="{9D8B030D-6E8A-4147-A177-3AD203B41FA5}">
                      <a16:colId xmlns:a16="http://schemas.microsoft.com/office/drawing/2014/main" val="435801423"/>
                    </a:ext>
                  </a:extLst>
                </a:gridCol>
                <a:gridCol w="759126">
                  <a:extLst>
                    <a:ext uri="{9D8B030D-6E8A-4147-A177-3AD203B41FA5}">
                      <a16:colId xmlns:a16="http://schemas.microsoft.com/office/drawing/2014/main" val="1757470053"/>
                    </a:ext>
                  </a:extLst>
                </a:gridCol>
                <a:gridCol w="759126">
                  <a:extLst>
                    <a:ext uri="{9D8B030D-6E8A-4147-A177-3AD203B41FA5}">
                      <a16:colId xmlns:a16="http://schemas.microsoft.com/office/drawing/2014/main" val="424880181"/>
                    </a:ext>
                  </a:extLst>
                </a:gridCol>
                <a:gridCol w="864280">
                  <a:extLst>
                    <a:ext uri="{9D8B030D-6E8A-4147-A177-3AD203B41FA5}">
                      <a16:colId xmlns:a16="http://schemas.microsoft.com/office/drawing/2014/main" val="3364394860"/>
                    </a:ext>
                  </a:extLst>
                </a:gridCol>
                <a:gridCol w="1200869">
                  <a:extLst>
                    <a:ext uri="{9D8B030D-6E8A-4147-A177-3AD203B41FA5}">
                      <a16:colId xmlns:a16="http://schemas.microsoft.com/office/drawing/2014/main" val="1281820646"/>
                    </a:ext>
                  </a:extLst>
                </a:gridCol>
              </a:tblGrid>
              <a:tr h="148675">
                <a:tc gridSpan="9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MODEL 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10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</a:t>
                      </a:r>
                    </a:p>
                  </a:txBody>
                  <a:tcPr marL="6711" marR="6711" marT="6711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4738966"/>
                  </a:ext>
                </a:extLst>
              </a:tr>
              <a:tr h="148675">
                <a:tc gridSpan="4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OBJECTIVE FUNCTION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TIME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1625990"/>
                  </a:ext>
                </a:extLst>
              </a:tr>
              <a:tr h="290415">
                <a:tc>
                  <a:txBody>
                    <a:bodyPr/>
                    <a:lstStyle/>
                    <a:p>
                      <a:pPr marR="0" indent="13716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PROBLEM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GPS 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Hungarian</a:t>
                      </a:r>
                      <a:endParaRPr lang="tr-TR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Heuristic</a:t>
                      </a:r>
                      <a:endParaRPr lang="tr-TR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%GAP(H)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PROBLEM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GPS 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Hungarian</a:t>
                      </a:r>
                      <a:endParaRPr lang="tr-TR" sz="900" b="1" i="0" u="none" strike="noStrike" cap="non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Heuristic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3328184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61.33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61.33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6.58%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0.0522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0.0087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0129034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128.66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128.66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154.00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19.70%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0.0109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0.0043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8002199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88.66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88.66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106.00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19.64%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0.0144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0.0032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0.0001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81074612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149.33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149.33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24.11%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0.0183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0.0024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2520609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108.66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108.66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108.67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0.0162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0.0035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0.0001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0365589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122.00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5.78%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0.0223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7776365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82.66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82.66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84.00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1.62%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0.0209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0.0077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0.0005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3681003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274.66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274.66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313.33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14.08%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0.0135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0.0041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0.0001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3885027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99.33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4.20%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0.0143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0.0076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809797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108.00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26.57%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0.0301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0.0059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3332606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148.00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148.00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172.00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16.22%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0.0134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0.0082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0.0004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0829944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113.33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113.33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133.33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17.65%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0.0194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9588222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113.33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113.33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120.00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5.89%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0.0111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0.0028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2070159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108.00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108.00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108.00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0.0186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0.0097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912311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15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68.00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68.00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69.33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1.96%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15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0.0153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0.0044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9452469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175.33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175.33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11.41%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0.0125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0.0079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0371637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165.33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165.33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178.67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8.07%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0.0175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0.0077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3547500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103.33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103.33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142.00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37.42%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</a:t>
                      </a: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0.014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0.0065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77083679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106.00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106.00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130.00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22.64%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0.0137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0.0071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31776243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93.33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93.33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110.67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18.58%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0.0100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0.0016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3079097"/>
                  </a:ext>
                </a:extLst>
              </a:tr>
              <a:tr h="178097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13.11%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Average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0.0179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0.0053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0.0003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918829"/>
                  </a:ext>
                </a:extLst>
              </a:tr>
              <a:tr h="148675"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6711" marR="6711" marT="6711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37.42%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Worst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0.0522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0.0097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R="0" indent="13716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0.0006</a:t>
                      </a:r>
                    </a:p>
                  </a:txBody>
                  <a:tcPr marL="6711" marR="6711" marT="671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3857493"/>
                  </a:ext>
                </a:extLst>
              </a:tr>
            </a:tbl>
          </a:graphicData>
        </a:graphic>
      </p:graphicFrame>
      <p:sp>
        <p:nvSpPr>
          <p:cNvPr id="5" name="TextBox 9">
            <a:extLst>
              <a:ext uri="{FF2B5EF4-FFF2-40B4-BE49-F238E27FC236}">
                <a16:creationId xmlns:a16="http://schemas.microsoft.com/office/drawing/2014/main" id="{71A433D2-E7B9-6561-6DCF-EAE8BA3C3DA9}"/>
              </a:ext>
            </a:extLst>
          </p:cNvPr>
          <p:cNvSpPr txBox="1"/>
          <p:nvPr/>
        </p:nvSpPr>
        <p:spPr>
          <a:xfrm>
            <a:off x="4686342" y="41518"/>
            <a:ext cx="4068583" cy="95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All codes were executed on </a:t>
            </a:r>
            <a:r>
              <a:rPr lang="en-US" sz="1050" i="1" spc="5" dirty="0">
                <a:solidFill>
                  <a:srgbClr val="2185C5"/>
                </a:solidFill>
                <a:latin typeface="Lato" panose="020B0604020202020204" charset="-94"/>
              </a:rPr>
              <a:t>Acer nitro i7 9</a:t>
            </a:r>
            <a:r>
              <a:rPr lang="en-US" sz="1050" i="1" spc="5" baseline="30000" dirty="0">
                <a:solidFill>
                  <a:srgbClr val="2185C5"/>
                </a:solidFill>
                <a:latin typeface="Lato" panose="020B0604020202020204" charset="-94"/>
              </a:rPr>
              <a:t>th</a:t>
            </a:r>
            <a:r>
              <a:rPr lang="en-US" sz="1050" i="1" spc="5" dirty="0">
                <a:solidFill>
                  <a:srgbClr val="2185C5"/>
                </a:solidFill>
                <a:latin typeface="Lato" panose="020B0604020202020204" charset="-94"/>
              </a:rPr>
              <a:t> generation 16gb ram</a:t>
            </a: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 and based on the conducted experiments</a:t>
            </a:r>
            <a:r>
              <a:rPr lang="tr-TR" sz="1050" i="1" spc="5" dirty="0">
                <a:solidFill>
                  <a:schemeClr val="tx1"/>
                </a:solidFill>
                <a:latin typeface="Lato" panose="020B0604020202020204" charset="-94"/>
              </a:rPr>
              <a:t>,</a:t>
            </a: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 pandas</a:t>
            </a:r>
            <a:r>
              <a:rPr lang="tr-TR" sz="1050" i="1" spc="5" dirty="0">
                <a:solidFill>
                  <a:schemeClr val="tx1"/>
                </a:solidFill>
                <a:latin typeface="Lato" panose="020B0604020202020204" charset="-94"/>
              </a:rPr>
              <a:t>,</a:t>
            </a: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en-US" sz="1050" i="1" spc="5" dirty="0" err="1">
                <a:solidFill>
                  <a:schemeClr val="tx1"/>
                </a:solidFill>
                <a:latin typeface="Lato" panose="020B0604020202020204" charset="-94"/>
              </a:rPr>
              <a:t>scipy</a:t>
            </a:r>
            <a:r>
              <a:rPr lang="tr-TR" sz="1050" i="1" spc="5" dirty="0">
                <a:solidFill>
                  <a:schemeClr val="tx1"/>
                </a:solidFill>
                <a:latin typeface="Lato" panose="020B0604020202020204" charset="-94"/>
              </a:rPr>
              <a:t>,</a:t>
            </a:r>
            <a:r>
              <a:rPr lang="en-US" sz="1050" i="1" spc="5" dirty="0" err="1">
                <a:solidFill>
                  <a:schemeClr val="tx1"/>
                </a:solidFill>
                <a:latin typeface="Lato" panose="020B0604020202020204" charset="-94"/>
              </a:rPr>
              <a:t>numpy</a:t>
            </a: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  libraries are used in </a:t>
            </a:r>
            <a:r>
              <a:rPr lang="en-US" sz="1050" i="1" spc="5" dirty="0" err="1">
                <a:solidFill>
                  <a:schemeClr val="tx1"/>
                </a:solidFill>
                <a:latin typeface="Lato" panose="020B0604020202020204" charset="-94"/>
              </a:rPr>
              <a:t>pyt</a:t>
            </a:r>
            <a:r>
              <a:rPr lang="tr-TR" sz="1050" i="1" spc="5" dirty="0">
                <a:solidFill>
                  <a:schemeClr val="tx1"/>
                </a:solidFill>
                <a:latin typeface="Lato" panose="020B0604020202020204" charset="-94"/>
              </a:rPr>
              <a:t>h</a:t>
            </a: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on code.</a:t>
            </a:r>
            <a:b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</a:br>
            <a:endParaRPr lang="en-US" sz="1050" i="1" spc="5" dirty="0">
              <a:solidFill>
                <a:schemeClr val="tx1"/>
              </a:solidFill>
              <a:latin typeface="Lato" panose="020B0604020202020204" charset="-94"/>
            </a:endParaRPr>
          </a:p>
          <a:p>
            <a:pPr marL="88265" lvl="6">
              <a:spcBef>
                <a:spcPts val="365"/>
              </a:spcBef>
              <a:buClr>
                <a:srgbClr val="669999"/>
              </a:buClr>
              <a:buSzPct val="68181"/>
              <a:tabLst>
                <a:tab pos="436245" algn="l"/>
                <a:tab pos="436880" algn="l"/>
                <a:tab pos="2489200" algn="l"/>
              </a:tabLst>
            </a:pPr>
            <a:r>
              <a:rPr lang="en-US" sz="1050" i="1" spc="5" dirty="0">
                <a:solidFill>
                  <a:schemeClr val="tx1"/>
                </a:solidFill>
                <a:latin typeface="Lato" panose="020B0604020202020204" charset="-94"/>
              </a:rPr>
              <a:t>Toy instances: 10 item 100 locations.</a:t>
            </a:r>
            <a:endParaRPr lang="tr-TR" sz="1050" i="1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61410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69407-E06E-B5D0-9655-6B7D6C24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84682"/>
            <a:ext cx="7239000" cy="2819400"/>
          </a:xfrm>
          <a:prstGeom prst="rect">
            <a:avLst/>
          </a:prstGeom>
        </p:spPr>
      </p:pic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675" y="382723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b="1" dirty="0">
                <a:solidFill>
                  <a:schemeClr val="accent1"/>
                </a:solidFill>
              </a:rPr>
              <a:t>DECISION SUPPORT SYSTEM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67353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 dirty="0"/>
          </a:p>
        </p:txBody>
      </p:sp>
      <p:pic>
        <p:nvPicPr>
          <p:cNvPr id="3" name="object 48">
            <a:extLst>
              <a:ext uri="{FF2B5EF4-FFF2-40B4-BE49-F238E27FC236}">
                <a16:creationId xmlns:a16="http://schemas.microsoft.com/office/drawing/2014/main" id="{C7FA3745-4CFC-41C5-9499-49E3C79314BD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5" y="-29736"/>
            <a:ext cx="408493" cy="365722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C521826-143E-89DD-EB08-CC63862F3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77779"/>
            <a:ext cx="408493" cy="365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DF0E7A-CEDB-4C23-A1A1-3FA9FFF2FA6A}"/>
              </a:ext>
            </a:extLst>
          </p:cNvPr>
          <p:cNvSpPr txBox="1"/>
          <p:nvPr/>
        </p:nvSpPr>
        <p:spPr>
          <a:xfrm>
            <a:off x="2067943" y="4960639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78B490-1B60-8B6C-1037-4519D4354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584683"/>
            <a:ext cx="7239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94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3" name="Google Shape;124;p17">
            <a:extLst>
              <a:ext uri="{FF2B5EF4-FFF2-40B4-BE49-F238E27FC236}">
                <a16:creationId xmlns:a16="http://schemas.microsoft.com/office/drawing/2014/main" id="{F34F64BD-F37C-0568-7A56-C4206B007D0C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DECISION SUPPORT SYSTEM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10" name="Google Shape;94;p13">
            <a:extLst>
              <a:ext uri="{FF2B5EF4-FFF2-40B4-BE49-F238E27FC236}">
                <a16:creationId xmlns:a16="http://schemas.microsoft.com/office/drawing/2014/main" id="{CF403147-B0B3-C0D1-6437-6097EB9CB1BF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Place the items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AF4C3-8F3F-35AB-3166-F59F924F02F9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D96069-A448-CE4F-F3DA-C44C20294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464" y="1065658"/>
            <a:ext cx="6234535" cy="34737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E4C6C-E72D-E46D-5733-A7C3320C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525" y="1217070"/>
            <a:ext cx="2357066" cy="6202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C9DD17-D4B7-1A51-042D-FCF6DD6DD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79" y="1906167"/>
            <a:ext cx="2161574" cy="14866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E64AE9-D775-BD88-892B-C45A4DD7B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2" y="1258782"/>
            <a:ext cx="425433" cy="2684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BF3039-0A5D-EFBF-B5B5-A7CE720101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879" y="3461601"/>
            <a:ext cx="2161574" cy="141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2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69407-E06E-B5D0-9655-6B7D6C24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84682"/>
            <a:ext cx="7239000" cy="2819400"/>
          </a:xfrm>
          <a:prstGeom prst="rect">
            <a:avLst/>
          </a:prstGeom>
        </p:spPr>
      </p:pic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675" y="382723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b="1" dirty="0">
                <a:solidFill>
                  <a:schemeClr val="accent1"/>
                </a:solidFill>
              </a:rPr>
              <a:t>SYSTEM ANALYSIS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67353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dirty="0"/>
          </a:p>
        </p:txBody>
      </p:sp>
      <p:pic>
        <p:nvPicPr>
          <p:cNvPr id="3" name="object 48">
            <a:extLst>
              <a:ext uri="{FF2B5EF4-FFF2-40B4-BE49-F238E27FC236}">
                <a16:creationId xmlns:a16="http://schemas.microsoft.com/office/drawing/2014/main" id="{7B6F37D5-3222-0DBC-1298-29076435D2FF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E7C4117-E09A-424E-3FBF-2957A05E5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77779"/>
            <a:ext cx="408493" cy="365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B964C-DD9B-31C9-BBD9-4BC06426D862}"/>
              </a:ext>
            </a:extLst>
          </p:cNvPr>
          <p:cNvSpPr txBox="1"/>
          <p:nvPr/>
        </p:nvSpPr>
        <p:spPr>
          <a:xfrm>
            <a:off x="2067943" y="4960639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586AAB-B780-2926-91CC-E398D02A58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758" y="661916"/>
            <a:ext cx="7090012" cy="26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220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3" name="Google Shape;124;p17">
            <a:extLst>
              <a:ext uri="{FF2B5EF4-FFF2-40B4-BE49-F238E27FC236}">
                <a16:creationId xmlns:a16="http://schemas.microsoft.com/office/drawing/2014/main" id="{F34F64BD-F37C-0568-7A56-C4206B007D0C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DECISION SUPPORT SYSTEM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10" name="Google Shape;94;p13">
            <a:extLst>
              <a:ext uri="{FF2B5EF4-FFF2-40B4-BE49-F238E27FC236}">
                <a16:creationId xmlns:a16="http://schemas.microsoft.com/office/drawing/2014/main" id="{CF403147-B0B3-C0D1-6437-6097EB9CB1BF}"/>
              </a:ext>
            </a:extLst>
          </p:cNvPr>
          <p:cNvSpPr txBox="1"/>
          <p:nvPr/>
        </p:nvSpPr>
        <p:spPr>
          <a:xfrm>
            <a:off x="1207907" y="604083"/>
            <a:ext cx="5545231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See the best sortie of the picked and placed items of the day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AF4C3-8F3F-35AB-3166-F59F924F02F9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B79ED0-4A60-6934-3965-F745BE1F7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465" y="1065657"/>
            <a:ext cx="6234536" cy="34737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EF43C-7DB7-79C0-30B5-975724CE52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92" y="1527210"/>
            <a:ext cx="425433" cy="2684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63793D-5474-8C13-962A-C0894B696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525" y="1217070"/>
            <a:ext cx="2357066" cy="6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29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7635AA5A-B5C2-5265-5750-E18B7E61CAA6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CFDA4CD-E528-BA85-7256-543024383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3" name="Google Shape;124;p17">
            <a:extLst>
              <a:ext uri="{FF2B5EF4-FFF2-40B4-BE49-F238E27FC236}">
                <a16:creationId xmlns:a16="http://schemas.microsoft.com/office/drawing/2014/main" id="{F34F64BD-F37C-0568-7A56-C4206B007D0C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sz="2800" b="1" dirty="0">
                <a:solidFill>
                  <a:schemeClr val="accent1"/>
                </a:solidFill>
              </a:rPr>
              <a:t>Model Base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10" name="Google Shape;94;p13">
            <a:extLst>
              <a:ext uri="{FF2B5EF4-FFF2-40B4-BE49-F238E27FC236}">
                <a16:creationId xmlns:a16="http://schemas.microsoft.com/office/drawing/2014/main" id="{CF403147-B0B3-C0D1-6437-6097EB9CB1BF}"/>
              </a:ext>
            </a:extLst>
          </p:cNvPr>
          <p:cNvSpPr txBox="1"/>
          <p:nvPr/>
        </p:nvSpPr>
        <p:spPr>
          <a:xfrm>
            <a:off x="825067" y="557715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  <a:latin typeface="Raleway"/>
                <a:sym typeface="Lato"/>
              </a:rPr>
              <a:t>Verification and Validation of the DSS:  </a:t>
            </a:r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  <a:sym typeface="Lato"/>
              </a:rPr>
              <a:t>᷉ </a:t>
            </a:r>
            <a:r>
              <a:rPr lang="en-US" dirty="0">
                <a:solidFill>
                  <a:schemeClr val="accent1"/>
                </a:solidFill>
                <a:latin typeface="Raleway"/>
                <a:sym typeface="Lato"/>
              </a:rPr>
              <a:t>25 pick+25 place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AF4C3-8F3F-35AB-3166-F59F924F02F9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557D02E-AA0E-447E-51D8-D1FF328B9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125643"/>
              </p:ext>
            </p:extLst>
          </p:nvPr>
        </p:nvGraphicFramePr>
        <p:xfrm>
          <a:off x="825067" y="1019290"/>
          <a:ext cx="4676159" cy="3834393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798599">
                  <a:extLst>
                    <a:ext uri="{9D8B030D-6E8A-4147-A177-3AD203B41FA5}">
                      <a16:colId xmlns:a16="http://schemas.microsoft.com/office/drawing/2014/main" val="2479902946"/>
                    </a:ext>
                  </a:extLst>
                </a:gridCol>
                <a:gridCol w="1241315">
                  <a:extLst>
                    <a:ext uri="{9D8B030D-6E8A-4147-A177-3AD203B41FA5}">
                      <a16:colId xmlns:a16="http://schemas.microsoft.com/office/drawing/2014/main" val="695636208"/>
                    </a:ext>
                  </a:extLst>
                </a:gridCol>
                <a:gridCol w="962884">
                  <a:extLst>
                    <a:ext uri="{9D8B030D-6E8A-4147-A177-3AD203B41FA5}">
                      <a16:colId xmlns:a16="http://schemas.microsoft.com/office/drawing/2014/main" val="2156885012"/>
                    </a:ext>
                  </a:extLst>
                </a:gridCol>
                <a:gridCol w="832513">
                  <a:extLst>
                    <a:ext uri="{9D8B030D-6E8A-4147-A177-3AD203B41FA5}">
                      <a16:colId xmlns:a16="http://schemas.microsoft.com/office/drawing/2014/main" val="2901099823"/>
                    </a:ext>
                  </a:extLst>
                </a:gridCol>
                <a:gridCol w="840848">
                  <a:extLst>
                    <a:ext uri="{9D8B030D-6E8A-4147-A177-3AD203B41FA5}">
                      <a16:colId xmlns:a16="http://schemas.microsoft.com/office/drawing/2014/main" val="229785469"/>
                    </a:ext>
                  </a:extLst>
                </a:gridCol>
              </a:tblGrid>
              <a:tr h="248018">
                <a:tc>
                  <a:txBody>
                    <a:bodyPr/>
                    <a:lstStyle/>
                    <a:p>
                      <a:pPr algn="ctr" fontAlgn="ctr"/>
                      <a:endParaRPr lang="tr-TR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TOTOMAK'S TOUR (m)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OUR TOUR (m)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DIFFERENCE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EFFICIENCY 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18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987089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1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6397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5123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1274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19.92%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7283940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6167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4981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1186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19.23%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13868404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3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4990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2992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1998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40.04%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719888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4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6615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4009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2606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39.40%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5322414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5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6171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3682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2489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40.33%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03259452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6893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5067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1826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26.49%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0324026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6065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4112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1953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32.20%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32763823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8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6778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6011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767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11.32%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2495597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9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4347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3781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566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13.02%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6679566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10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4322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3792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530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12.26%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0446717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11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6575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5137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1438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21.87%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8665824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12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7516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5568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1948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25.92%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25654081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13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6053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4843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1210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19.99%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0549574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14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4719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4140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579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12.27%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5663608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15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7960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5897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2063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25.92%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8311418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16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7982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7002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980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12.28%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34719684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17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3956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3440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516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13.04%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4966157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18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8454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6657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1797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21.26%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5070836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19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4877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4205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672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13.78%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94078619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20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4950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3779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1171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23.66%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1792964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21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6160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5177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983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15.96%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9498216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DAY 22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7144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5332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1812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25.36%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97885384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MINIMUM 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3956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2992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516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11.32%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8821072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MAXIMUM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8454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7002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2606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40.33%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279196"/>
                  </a:ext>
                </a:extLst>
              </a:tr>
              <a:tr h="132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AVERAGE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6141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4760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1380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tr-TR" sz="9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22.07%</a:t>
                      </a:r>
                    </a:p>
                  </a:txBody>
                  <a:tcPr marL="6295" marR="6295" marT="629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E9C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338638"/>
                  </a:ext>
                </a:extLst>
              </a:tr>
            </a:tbl>
          </a:graphicData>
        </a:graphic>
      </p:graphicFrame>
      <p:pic>
        <p:nvPicPr>
          <p:cNvPr id="1026" name="Picture 2" descr="The Science of Success | Nature of Things">
            <a:extLst>
              <a:ext uri="{FF2B5EF4-FFF2-40B4-BE49-F238E27FC236}">
                <a16:creationId xmlns:a16="http://schemas.microsoft.com/office/drawing/2014/main" id="{E6600B29-DEFB-43EA-1902-AF5FDFB2E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226" y="-3990"/>
            <a:ext cx="2919774" cy="1642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665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69407-E06E-B5D0-9655-6B7D6C24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84682"/>
            <a:ext cx="7239000" cy="2819400"/>
          </a:xfrm>
          <a:prstGeom prst="rect">
            <a:avLst/>
          </a:prstGeom>
        </p:spPr>
      </p:pic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675" y="382723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b="1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67353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722A5-7BC0-D727-1527-5FE70C424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45" y="669006"/>
            <a:ext cx="7065168" cy="2652838"/>
          </a:xfrm>
          <a:prstGeom prst="rect">
            <a:avLst/>
          </a:prstGeom>
        </p:spPr>
      </p:pic>
      <p:pic>
        <p:nvPicPr>
          <p:cNvPr id="3" name="object 48">
            <a:extLst>
              <a:ext uri="{FF2B5EF4-FFF2-40B4-BE49-F238E27FC236}">
                <a16:creationId xmlns:a16="http://schemas.microsoft.com/office/drawing/2014/main" id="{C7FA3745-4CFC-41C5-9499-49E3C79314BD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25" y="-29736"/>
            <a:ext cx="408493" cy="365722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C521826-143E-89DD-EB08-CC63862F3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77779"/>
            <a:ext cx="408493" cy="365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63C01F5-3520-4167-9760-682EA5057DAE}"/>
              </a:ext>
            </a:extLst>
          </p:cNvPr>
          <p:cNvSpPr txBox="1"/>
          <p:nvPr/>
        </p:nvSpPr>
        <p:spPr>
          <a:xfrm>
            <a:off x="2067943" y="4960639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167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7" name="object 48">
            <a:extLst>
              <a:ext uri="{FF2B5EF4-FFF2-40B4-BE49-F238E27FC236}">
                <a16:creationId xmlns:a16="http://schemas.microsoft.com/office/drawing/2014/main" id="{E2B74958-8A08-E570-6E38-EB5B29091760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2FF6D3E-EC8D-DB83-8C86-139932D6F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7D50E5-73FB-7467-84D8-673960DF2534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F939D8D-DAAA-F6E2-B3F5-0B53FFFD06AD}"/>
              </a:ext>
            </a:extLst>
          </p:cNvPr>
          <p:cNvGrpSpPr/>
          <p:nvPr/>
        </p:nvGrpSpPr>
        <p:grpSpPr>
          <a:xfrm>
            <a:off x="-126" y="922351"/>
            <a:ext cx="9144125" cy="3774582"/>
            <a:chOff x="-4762" y="508000"/>
            <a:chExt cx="9153525" cy="6342289"/>
          </a:xfrm>
        </p:grpSpPr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40B6CF7A-76EC-9DAC-A8CC-2E60F5F59D13}"/>
                </a:ext>
              </a:extLst>
            </p:cNvPr>
            <p:cNvGrpSpPr/>
            <p:nvPr/>
          </p:nvGrpSpPr>
          <p:grpSpPr>
            <a:xfrm>
              <a:off x="-4762" y="953198"/>
              <a:ext cx="9153525" cy="5897091"/>
              <a:chOff x="-4762" y="953198"/>
              <a:chExt cx="9153525" cy="5897091"/>
            </a:xfrm>
          </p:grpSpPr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E0310F49-2088-1C68-0F4A-DF9614D1A79B}"/>
                  </a:ext>
                </a:extLst>
              </p:cNvPr>
              <p:cNvGrpSpPr/>
              <p:nvPr/>
            </p:nvGrpSpPr>
            <p:grpSpPr>
              <a:xfrm>
                <a:off x="-4762" y="953198"/>
                <a:ext cx="9153525" cy="5897091"/>
                <a:chOff x="-7145" y="532894"/>
                <a:chExt cx="9153525" cy="6207464"/>
              </a:xfrm>
            </p:grpSpPr>
            <p:sp>
              <p:nvSpPr>
                <p:cNvPr id="356" name="Freeform 2">
                  <a:extLst>
                    <a:ext uri="{FF2B5EF4-FFF2-40B4-BE49-F238E27FC236}">
                      <a16:creationId xmlns:a16="http://schemas.microsoft.com/office/drawing/2014/main" id="{85259243-8DB9-64F9-6D47-4C97183778C7}"/>
                    </a:ext>
                  </a:extLst>
                </p:cNvPr>
                <p:cNvSpPr/>
                <p:nvPr/>
              </p:nvSpPr>
              <p:spPr>
                <a:xfrm>
                  <a:off x="0" y="536153"/>
                  <a:ext cx="9144000" cy="6199993"/>
                </a:xfrm>
                <a:custGeom>
                  <a:avLst/>
                  <a:gdLst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467916"/>
                    <a:gd name="connsiteX1" fmla="*/ 5777230 w 5777230"/>
                    <a:gd name="connsiteY1" fmla="*/ 63847 h 4467916"/>
                    <a:gd name="connsiteX2" fmla="*/ 5541641 w 5777230"/>
                    <a:gd name="connsiteY2" fmla="*/ 73003 h 4467916"/>
                    <a:gd name="connsiteX3" fmla="*/ 2172652 w 5777230"/>
                    <a:gd name="connsiteY3" fmla="*/ 371477 h 4467916"/>
                    <a:gd name="connsiteX4" fmla="*/ 3657600 w 5777230"/>
                    <a:gd name="connsiteY4" fmla="*/ 674849 h 4467916"/>
                    <a:gd name="connsiteX5" fmla="*/ 1859280 w 5777230"/>
                    <a:gd name="connsiteY5" fmla="*/ 1253969 h 4467916"/>
                    <a:gd name="connsiteX6" fmla="*/ 5306853 w 5777230"/>
                    <a:gd name="connsiteY6" fmla="*/ 2367441 h 4467916"/>
                    <a:gd name="connsiteX7" fmla="*/ 0 w 5777230"/>
                    <a:gd name="connsiteY7" fmla="*/ 4467916 h 4467916"/>
                    <a:gd name="connsiteX8" fmla="*/ 0 w 5777230"/>
                    <a:gd name="connsiteY8" fmla="*/ 3204689 h 4467916"/>
                    <a:gd name="connsiteX9" fmla="*/ 3639978 w 5777230"/>
                    <a:gd name="connsiteY9" fmla="*/ 2276478 h 4467916"/>
                    <a:gd name="connsiteX10" fmla="*/ 571023 w 5777230"/>
                    <a:gd name="connsiteY10" fmla="*/ 1435420 h 4467916"/>
                    <a:gd name="connsiteX11" fmla="*/ 2667000 w 5777230"/>
                    <a:gd name="connsiteY11" fmla="*/ 659609 h 4467916"/>
                    <a:gd name="connsiteX12" fmla="*/ 1336357 w 5777230"/>
                    <a:gd name="connsiteY12" fmla="*/ 450535 h 4467916"/>
                    <a:gd name="connsiteX13" fmla="*/ 2084705 w 5777230"/>
                    <a:gd name="connsiteY13" fmla="*/ 188439 h 4467916"/>
                    <a:gd name="connsiteX14" fmla="*/ 5761942 w 5777230"/>
                    <a:gd name="connsiteY14" fmla="*/ 468 h 4467916"/>
                    <a:gd name="connsiteX15" fmla="*/ 5777230 w 5777230"/>
                    <a:gd name="connsiteY15" fmla="*/ 0 h 4467916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073"/>
                    <a:gd name="connsiteX1" fmla="*/ 5777230 w 5777230"/>
                    <a:gd name="connsiteY1" fmla="*/ 63847 h 4519073"/>
                    <a:gd name="connsiteX2" fmla="*/ 5541641 w 5777230"/>
                    <a:gd name="connsiteY2" fmla="*/ 73003 h 4519073"/>
                    <a:gd name="connsiteX3" fmla="*/ 2172652 w 5777230"/>
                    <a:gd name="connsiteY3" fmla="*/ 371477 h 4519073"/>
                    <a:gd name="connsiteX4" fmla="*/ 3657600 w 5777230"/>
                    <a:gd name="connsiteY4" fmla="*/ 674849 h 4519073"/>
                    <a:gd name="connsiteX5" fmla="*/ 1859280 w 5777230"/>
                    <a:gd name="connsiteY5" fmla="*/ 1253969 h 4519073"/>
                    <a:gd name="connsiteX6" fmla="*/ 5306853 w 5777230"/>
                    <a:gd name="connsiteY6" fmla="*/ 2367441 h 4519073"/>
                    <a:gd name="connsiteX7" fmla="*/ 0 w 5777230"/>
                    <a:gd name="connsiteY7" fmla="*/ 4519073 h 4519073"/>
                    <a:gd name="connsiteX8" fmla="*/ 0 w 5777230"/>
                    <a:gd name="connsiteY8" fmla="*/ 3204689 h 4519073"/>
                    <a:gd name="connsiteX9" fmla="*/ 3639978 w 5777230"/>
                    <a:gd name="connsiteY9" fmla="*/ 2276478 h 4519073"/>
                    <a:gd name="connsiteX10" fmla="*/ 571023 w 5777230"/>
                    <a:gd name="connsiteY10" fmla="*/ 1435420 h 4519073"/>
                    <a:gd name="connsiteX11" fmla="*/ 2667000 w 5777230"/>
                    <a:gd name="connsiteY11" fmla="*/ 659609 h 4519073"/>
                    <a:gd name="connsiteX12" fmla="*/ 1336357 w 5777230"/>
                    <a:gd name="connsiteY12" fmla="*/ 450535 h 4519073"/>
                    <a:gd name="connsiteX13" fmla="*/ 2084705 w 5777230"/>
                    <a:gd name="connsiteY13" fmla="*/ 188439 h 4519073"/>
                    <a:gd name="connsiteX14" fmla="*/ 5761942 w 5777230"/>
                    <a:gd name="connsiteY14" fmla="*/ 468 h 4519073"/>
                    <a:gd name="connsiteX15" fmla="*/ 5777230 w 5777230"/>
                    <a:gd name="connsiteY15" fmla="*/ 0 h 4519073"/>
                    <a:gd name="connsiteX0" fmla="*/ 5777230 w 5777230"/>
                    <a:gd name="connsiteY0" fmla="*/ 0 h 4519109"/>
                    <a:gd name="connsiteX1" fmla="*/ 5777230 w 5777230"/>
                    <a:gd name="connsiteY1" fmla="*/ 63847 h 4519109"/>
                    <a:gd name="connsiteX2" fmla="*/ 5541641 w 5777230"/>
                    <a:gd name="connsiteY2" fmla="*/ 73003 h 4519109"/>
                    <a:gd name="connsiteX3" fmla="*/ 2172652 w 5777230"/>
                    <a:gd name="connsiteY3" fmla="*/ 371477 h 4519109"/>
                    <a:gd name="connsiteX4" fmla="*/ 3657600 w 5777230"/>
                    <a:gd name="connsiteY4" fmla="*/ 674849 h 4519109"/>
                    <a:gd name="connsiteX5" fmla="*/ 1859280 w 5777230"/>
                    <a:gd name="connsiteY5" fmla="*/ 1253969 h 4519109"/>
                    <a:gd name="connsiteX6" fmla="*/ 5306853 w 5777230"/>
                    <a:gd name="connsiteY6" fmla="*/ 2367441 h 4519109"/>
                    <a:gd name="connsiteX7" fmla="*/ 0 w 5777230"/>
                    <a:gd name="connsiteY7" fmla="*/ 4519073 h 4519109"/>
                    <a:gd name="connsiteX8" fmla="*/ 0 w 5777230"/>
                    <a:gd name="connsiteY8" fmla="*/ 3204689 h 4519109"/>
                    <a:gd name="connsiteX9" fmla="*/ 3639978 w 5777230"/>
                    <a:gd name="connsiteY9" fmla="*/ 2276478 h 4519109"/>
                    <a:gd name="connsiteX10" fmla="*/ 571023 w 5777230"/>
                    <a:gd name="connsiteY10" fmla="*/ 1435420 h 4519109"/>
                    <a:gd name="connsiteX11" fmla="*/ 2667000 w 5777230"/>
                    <a:gd name="connsiteY11" fmla="*/ 659609 h 4519109"/>
                    <a:gd name="connsiteX12" fmla="*/ 1336357 w 5777230"/>
                    <a:gd name="connsiteY12" fmla="*/ 450535 h 4519109"/>
                    <a:gd name="connsiteX13" fmla="*/ 2084705 w 5777230"/>
                    <a:gd name="connsiteY13" fmla="*/ 188439 h 4519109"/>
                    <a:gd name="connsiteX14" fmla="*/ 5761942 w 5777230"/>
                    <a:gd name="connsiteY14" fmla="*/ 468 h 4519109"/>
                    <a:gd name="connsiteX15" fmla="*/ 5777230 w 5777230"/>
                    <a:gd name="connsiteY15" fmla="*/ 0 h 4519109"/>
                    <a:gd name="connsiteX0" fmla="*/ 5777230 w 5777230"/>
                    <a:gd name="connsiteY0" fmla="*/ 0 h 4519109"/>
                    <a:gd name="connsiteX1" fmla="*/ 5777230 w 5777230"/>
                    <a:gd name="connsiteY1" fmla="*/ 63847 h 4519109"/>
                    <a:gd name="connsiteX2" fmla="*/ 5541641 w 5777230"/>
                    <a:gd name="connsiteY2" fmla="*/ 73003 h 4519109"/>
                    <a:gd name="connsiteX3" fmla="*/ 2172652 w 5777230"/>
                    <a:gd name="connsiteY3" fmla="*/ 371477 h 4519109"/>
                    <a:gd name="connsiteX4" fmla="*/ 3657600 w 5777230"/>
                    <a:gd name="connsiteY4" fmla="*/ 674849 h 4519109"/>
                    <a:gd name="connsiteX5" fmla="*/ 1859280 w 5777230"/>
                    <a:gd name="connsiteY5" fmla="*/ 1253969 h 4519109"/>
                    <a:gd name="connsiteX6" fmla="*/ 5306853 w 5777230"/>
                    <a:gd name="connsiteY6" fmla="*/ 2367441 h 4519109"/>
                    <a:gd name="connsiteX7" fmla="*/ 0 w 5777230"/>
                    <a:gd name="connsiteY7" fmla="*/ 4519073 h 4519109"/>
                    <a:gd name="connsiteX8" fmla="*/ 0 w 5777230"/>
                    <a:gd name="connsiteY8" fmla="*/ 3204689 h 4519109"/>
                    <a:gd name="connsiteX9" fmla="*/ 3639978 w 5777230"/>
                    <a:gd name="connsiteY9" fmla="*/ 2276478 h 4519109"/>
                    <a:gd name="connsiteX10" fmla="*/ 571023 w 5777230"/>
                    <a:gd name="connsiteY10" fmla="*/ 1435420 h 4519109"/>
                    <a:gd name="connsiteX11" fmla="*/ 2667000 w 5777230"/>
                    <a:gd name="connsiteY11" fmla="*/ 659609 h 4519109"/>
                    <a:gd name="connsiteX12" fmla="*/ 1336357 w 5777230"/>
                    <a:gd name="connsiteY12" fmla="*/ 450535 h 4519109"/>
                    <a:gd name="connsiteX13" fmla="*/ 2084705 w 5777230"/>
                    <a:gd name="connsiteY13" fmla="*/ 188439 h 4519109"/>
                    <a:gd name="connsiteX14" fmla="*/ 5761942 w 5777230"/>
                    <a:gd name="connsiteY14" fmla="*/ 468 h 4519109"/>
                    <a:gd name="connsiteX15" fmla="*/ 5777230 w 5777230"/>
                    <a:gd name="connsiteY15" fmla="*/ 0 h 4519109"/>
                    <a:gd name="connsiteX0" fmla="*/ 5777230 w 5777230"/>
                    <a:gd name="connsiteY0" fmla="*/ 0 h 4519109"/>
                    <a:gd name="connsiteX1" fmla="*/ 5777230 w 5777230"/>
                    <a:gd name="connsiteY1" fmla="*/ 63847 h 4519109"/>
                    <a:gd name="connsiteX2" fmla="*/ 5541641 w 5777230"/>
                    <a:gd name="connsiteY2" fmla="*/ 73003 h 4519109"/>
                    <a:gd name="connsiteX3" fmla="*/ 2172652 w 5777230"/>
                    <a:gd name="connsiteY3" fmla="*/ 371477 h 4519109"/>
                    <a:gd name="connsiteX4" fmla="*/ 3657600 w 5777230"/>
                    <a:gd name="connsiteY4" fmla="*/ 674849 h 4519109"/>
                    <a:gd name="connsiteX5" fmla="*/ 1859280 w 5777230"/>
                    <a:gd name="connsiteY5" fmla="*/ 1253969 h 4519109"/>
                    <a:gd name="connsiteX6" fmla="*/ 5306853 w 5777230"/>
                    <a:gd name="connsiteY6" fmla="*/ 2367441 h 4519109"/>
                    <a:gd name="connsiteX7" fmla="*/ 0 w 5777230"/>
                    <a:gd name="connsiteY7" fmla="*/ 4519073 h 4519109"/>
                    <a:gd name="connsiteX8" fmla="*/ 0 w 5777230"/>
                    <a:gd name="connsiteY8" fmla="*/ 3204689 h 4519109"/>
                    <a:gd name="connsiteX9" fmla="*/ 3639978 w 5777230"/>
                    <a:gd name="connsiteY9" fmla="*/ 2276478 h 4519109"/>
                    <a:gd name="connsiteX10" fmla="*/ 571023 w 5777230"/>
                    <a:gd name="connsiteY10" fmla="*/ 1435420 h 4519109"/>
                    <a:gd name="connsiteX11" fmla="*/ 2667000 w 5777230"/>
                    <a:gd name="connsiteY11" fmla="*/ 659609 h 4519109"/>
                    <a:gd name="connsiteX12" fmla="*/ 1336357 w 5777230"/>
                    <a:gd name="connsiteY12" fmla="*/ 450535 h 4519109"/>
                    <a:gd name="connsiteX13" fmla="*/ 2084705 w 5777230"/>
                    <a:gd name="connsiteY13" fmla="*/ 188439 h 4519109"/>
                    <a:gd name="connsiteX14" fmla="*/ 5761942 w 5777230"/>
                    <a:gd name="connsiteY14" fmla="*/ 468 h 4519109"/>
                    <a:gd name="connsiteX15" fmla="*/ 5777230 w 5777230"/>
                    <a:gd name="connsiteY15" fmla="*/ 0 h 4519109"/>
                    <a:gd name="connsiteX0" fmla="*/ 5777230 w 5777230"/>
                    <a:gd name="connsiteY0" fmla="*/ 0 h 4519109"/>
                    <a:gd name="connsiteX1" fmla="*/ 5777230 w 5777230"/>
                    <a:gd name="connsiteY1" fmla="*/ 63847 h 4519109"/>
                    <a:gd name="connsiteX2" fmla="*/ 5541641 w 5777230"/>
                    <a:gd name="connsiteY2" fmla="*/ 73003 h 4519109"/>
                    <a:gd name="connsiteX3" fmla="*/ 2172652 w 5777230"/>
                    <a:gd name="connsiteY3" fmla="*/ 371477 h 4519109"/>
                    <a:gd name="connsiteX4" fmla="*/ 3657600 w 5777230"/>
                    <a:gd name="connsiteY4" fmla="*/ 674849 h 4519109"/>
                    <a:gd name="connsiteX5" fmla="*/ 1859280 w 5777230"/>
                    <a:gd name="connsiteY5" fmla="*/ 1253969 h 4519109"/>
                    <a:gd name="connsiteX6" fmla="*/ 5306853 w 5777230"/>
                    <a:gd name="connsiteY6" fmla="*/ 2367441 h 4519109"/>
                    <a:gd name="connsiteX7" fmla="*/ 0 w 5777230"/>
                    <a:gd name="connsiteY7" fmla="*/ 4519073 h 4519109"/>
                    <a:gd name="connsiteX8" fmla="*/ 0 w 5777230"/>
                    <a:gd name="connsiteY8" fmla="*/ 3204689 h 4519109"/>
                    <a:gd name="connsiteX9" fmla="*/ 3639978 w 5777230"/>
                    <a:gd name="connsiteY9" fmla="*/ 2276478 h 4519109"/>
                    <a:gd name="connsiteX10" fmla="*/ 571023 w 5777230"/>
                    <a:gd name="connsiteY10" fmla="*/ 1435420 h 4519109"/>
                    <a:gd name="connsiteX11" fmla="*/ 2667000 w 5777230"/>
                    <a:gd name="connsiteY11" fmla="*/ 659609 h 4519109"/>
                    <a:gd name="connsiteX12" fmla="*/ 1336357 w 5777230"/>
                    <a:gd name="connsiteY12" fmla="*/ 450535 h 4519109"/>
                    <a:gd name="connsiteX13" fmla="*/ 2084705 w 5777230"/>
                    <a:gd name="connsiteY13" fmla="*/ 188439 h 4519109"/>
                    <a:gd name="connsiteX14" fmla="*/ 5761942 w 5777230"/>
                    <a:gd name="connsiteY14" fmla="*/ 468 h 4519109"/>
                    <a:gd name="connsiteX15" fmla="*/ 5777230 w 5777230"/>
                    <a:gd name="connsiteY15" fmla="*/ 0 h 4519109"/>
                    <a:gd name="connsiteX0" fmla="*/ 5777230 w 5777230"/>
                    <a:gd name="connsiteY0" fmla="*/ 0 h 4519109"/>
                    <a:gd name="connsiteX1" fmla="*/ 5777230 w 5777230"/>
                    <a:gd name="connsiteY1" fmla="*/ 63847 h 4519109"/>
                    <a:gd name="connsiteX2" fmla="*/ 5541641 w 5777230"/>
                    <a:gd name="connsiteY2" fmla="*/ 73003 h 4519109"/>
                    <a:gd name="connsiteX3" fmla="*/ 2172652 w 5777230"/>
                    <a:gd name="connsiteY3" fmla="*/ 371477 h 4519109"/>
                    <a:gd name="connsiteX4" fmla="*/ 3657600 w 5777230"/>
                    <a:gd name="connsiteY4" fmla="*/ 674849 h 4519109"/>
                    <a:gd name="connsiteX5" fmla="*/ 1859280 w 5777230"/>
                    <a:gd name="connsiteY5" fmla="*/ 1253969 h 4519109"/>
                    <a:gd name="connsiteX6" fmla="*/ 5306853 w 5777230"/>
                    <a:gd name="connsiteY6" fmla="*/ 2367441 h 4519109"/>
                    <a:gd name="connsiteX7" fmla="*/ 0 w 5777230"/>
                    <a:gd name="connsiteY7" fmla="*/ 4519073 h 4519109"/>
                    <a:gd name="connsiteX8" fmla="*/ 0 w 5777230"/>
                    <a:gd name="connsiteY8" fmla="*/ 3204689 h 4519109"/>
                    <a:gd name="connsiteX9" fmla="*/ 3639978 w 5777230"/>
                    <a:gd name="connsiteY9" fmla="*/ 2276478 h 4519109"/>
                    <a:gd name="connsiteX10" fmla="*/ 571023 w 5777230"/>
                    <a:gd name="connsiteY10" fmla="*/ 1435420 h 4519109"/>
                    <a:gd name="connsiteX11" fmla="*/ 2667000 w 5777230"/>
                    <a:gd name="connsiteY11" fmla="*/ 659609 h 4519109"/>
                    <a:gd name="connsiteX12" fmla="*/ 1336357 w 5777230"/>
                    <a:gd name="connsiteY12" fmla="*/ 450535 h 4519109"/>
                    <a:gd name="connsiteX13" fmla="*/ 2084705 w 5777230"/>
                    <a:gd name="connsiteY13" fmla="*/ 188439 h 4519109"/>
                    <a:gd name="connsiteX14" fmla="*/ 5761942 w 5777230"/>
                    <a:gd name="connsiteY14" fmla="*/ 468 h 4519109"/>
                    <a:gd name="connsiteX15" fmla="*/ 5777230 w 5777230"/>
                    <a:gd name="connsiteY15" fmla="*/ 0 h 4519109"/>
                    <a:gd name="connsiteX0" fmla="*/ 5777230 w 5777230"/>
                    <a:gd name="connsiteY0" fmla="*/ 0 h 4519109"/>
                    <a:gd name="connsiteX1" fmla="*/ 5777230 w 5777230"/>
                    <a:gd name="connsiteY1" fmla="*/ 63847 h 4519109"/>
                    <a:gd name="connsiteX2" fmla="*/ 5541641 w 5777230"/>
                    <a:gd name="connsiteY2" fmla="*/ 73003 h 4519109"/>
                    <a:gd name="connsiteX3" fmla="*/ 2172652 w 5777230"/>
                    <a:gd name="connsiteY3" fmla="*/ 371477 h 4519109"/>
                    <a:gd name="connsiteX4" fmla="*/ 3657600 w 5777230"/>
                    <a:gd name="connsiteY4" fmla="*/ 674849 h 4519109"/>
                    <a:gd name="connsiteX5" fmla="*/ 1859280 w 5777230"/>
                    <a:gd name="connsiteY5" fmla="*/ 1253969 h 4519109"/>
                    <a:gd name="connsiteX6" fmla="*/ 5306853 w 5777230"/>
                    <a:gd name="connsiteY6" fmla="*/ 2367441 h 4519109"/>
                    <a:gd name="connsiteX7" fmla="*/ 0 w 5777230"/>
                    <a:gd name="connsiteY7" fmla="*/ 4519073 h 4519109"/>
                    <a:gd name="connsiteX8" fmla="*/ 0 w 5777230"/>
                    <a:gd name="connsiteY8" fmla="*/ 3204689 h 4519109"/>
                    <a:gd name="connsiteX9" fmla="*/ 3639978 w 5777230"/>
                    <a:gd name="connsiteY9" fmla="*/ 2276478 h 4519109"/>
                    <a:gd name="connsiteX10" fmla="*/ 571023 w 5777230"/>
                    <a:gd name="connsiteY10" fmla="*/ 1435420 h 4519109"/>
                    <a:gd name="connsiteX11" fmla="*/ 2667000 w 5777230"/>
                    <a:gd name="connsiteY11" fmla="*/ 659609 h 4519109"/>
                    <a:gd name="connsiteX12" fmla="*/ 1336357 w 5777230"/>
                    <a:gd name="connsiteY12" fmla="*/ 450535 h 4519109"/>
                    <a:gd name="connsiteX13" fmla="*/ 2084705 w 5777230"/>
                    <a:gd name="connsiteY13" fmla="*/ 188439 h 4519109"/>
                    <a:gd name="connsiteX14" fmla="*/ 5761942 w 5777230"/>
                    <a:gd name="connsiteY14" fmla="*/ 468 h 4519109"/>
                    <a:gd name="connsiteX15" fmla="*/ 5777230 w 5777230"/>
                    <a:gd name="connsiteY15" fmla="*/ 0 h 4519109"/>
                    <a:gd name="connsiteX0" fmla="*/ 5777230 w 5777230"/>
                    <a:gd name="connsiteY0" fmla="*/ 0 h 4519109"/>
                    <a:gd name="connsiteX1" fmla="*/ 5777230 w 5777230"/>
                    <a:gd name="connsiteY1" fmla="*/ 63847 h 4519109"/>
                    <a:gd name="connsiteX2" fmla="*/ 5541641 w 5777230"/>
                    <a:gd name="connsiteY2" fmla="*/ 73003 h 4519109"/>
                    <a:gd name="connsiteX3" fmla="*/ 2172652 w 5777230"/>
                    <a:gd name="connsiteY3" fmla="*/ 371477 h 4519109"/>
                    <a:gd name="connsiteX4" fmla="*/ 3657600 w 5777230"/>
                    <a:gd name="connsiteY4" fmla="*/ 674849 h 4519109"/>
                    <a:gd name="connsiteX5" fmla="*/ 1859280 w 5777230"/>
                    <a:gd name="connsiteY5" fmla="*/ 1253969 h 4519109"/>
                    <a:gd name="connsiteX6" fmla="*/ 5306853 w 5777230"/>
                    <a:gd name="connsiteY6" fmla="*/ 2367441 h 4519109"/>
                    <a:gd name="connsiteX7" fmla="*/ 0 w 5777230"/>
                    <a:gd name="connsiteY7" fmla="*/ 4519073 h 4519109"/>
                    <a:gd name="connsiteX8" fmla="*/ 0 w 5777230"/>
                    <a:gd name="connsiteY8" fmla="*/ 3204689 h 4519109"/>
                    <a:gd name="connsiteX9" fmla="*/ 3639978 w 5777230"/>
                    <a:gd name="connsiteY9" fmla="*/ 2276478 h 4519109"/>
                    <a:gd name="connsiteX10" fmla="*/ 571023 w 5777230"/>
                    <a:gd name="connsiteY10" fmla="*/ 1435420 h 4519109"/>
                    <a:gd name="connsiteX11" fmla="*/ 2667000 w 5777230"/>
                    <a:gd name="connsiteY11" fmla="*/ 659609 h 4519109"/>
                    <a:gd name="connsiteX12" fmla="*/ 1336357 w 5777230"/>
                    <a:gd name="connsiteY12" fmla="*/ 450535 h 4519109"/>
                    <a:gd name="connsiteX13" fmla="*/ 2084705 w 5777230"/>
                    <a:gd name="connsiteY13" fmla="*/ 188439 h 4519109"/>
                    <a:gd name="connsiteX14" fmla="*/ 5761942 w 5777230"/>
                    <a:gd name="connsiteY14" fmla="*/ 468 h 4519109"/>
                    <a:gd name="connsiteX15" fmla="*/ 5777230 w 5777230"/>
                    <a:gd name="connsiteY15" fmla="*/ 0 h 4519109"/>
                    <a:gd name="connsiteX0" fmla="*/ 5777230 w 5777230"/>
                    <a:gd name="connsiteY0" fmla="*/ 0 h 4519109"/>
                    <a:gd name="connsiteX1" fmla="*/ 5777230 w 5777230"/>
                    <a:gd name="connsiteY1" fmla="*/ 63847 h 4519109"/>
                    <a:gd name="connsiteX2" fmla="*/ 5541641 w 5777230"/>
                    <a:gd name="connsiteY2" fmla="*/ 73003 h 4519109"/>
                    <a:gd name="connsiteX3" fmla="*/ 2172652 w 5777230"/>
                    <a:gd name="connsiteY3" fmla="*/ 371477 h 4519109"/>
                    <a:gd name="connsiteX4" fmla="*/ 3657600 w 5777230"/>
                    <a:gd name="connsiteY4" fmla="*/ 674849 h 4519109"/>
                    <a:gd name="connsiteX5" fmla="*/ 1859280 w 5777230"/>
                    <a:gd name="connsiteY5" fmla="*/ 1253969 h 4519109"/>
                    <a:gd name="connsiteX6" fmla="*/ 5306853 w 5777230"/>
                    <a:gd name="connsiteY6" fmla="*/ 2367441 h 4519109"/>
                    <a:gd name="connsiteX7" fmla="*/ 0 w 5777230"/>
                    <a:gd name="connsiteY7" fmla="*/ 4519073 h 4519109"/>
                    <a:gd name="connsiteX8" fmla="*/ 0 w 5777230"/>
                    <a:gd name="connsiteY8" fmla="*/ 3204689 h 4519109"/>
                    <a:gd name="connsiteX9" fmla="*/ 3639978 w 5777230"/>
                    <a:gd name="connsiteY9" fmla="*/ 2276478 h 4519109"/>
                    <a:gd name="connsiteX10" fmla="*/ 571023 w 5777230"/>
                    <a:gd name="connsiteY10" fmla="*/ 1435420 h 4519109"/>
                    <a:gd name="connsiteX11" fmla="*/ 2667000 w 5777230"/>
                    <a:gd name="connsiteY11" fmla="*/ 659609 h 4519109"/>
                    <a:gd name="connsiteX12" fmla="*/ 1336357 w 5777230"/>
                    <a:gd name="connsiteY12" fmla="*/ 450535 h 4519109"/>
                    <a:gd name="connsiteX13" fmla="*/ 2084705 w 5777230"/>
                    <a:gd name="connsiteY13" fmla="*/ 188439 h 4519109"/>
                    <a:gd name="connsiteX14" fmla="*/ 5761942 w 5777230"/>
                    <a:gd name="connsiteY14" fmla="*/ 468 h 4519109"/>
                    <a:gd name="connsiteX15" fmla="*/ 5777230 w 5777230"/>
                    <a:gd name="connsiteY15" fmla="*/ 0 h 45191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5777230" h="4519109">
                      <a:moveTo>
                        <a:pt x="5777230" y="0"/>
                      </a:moveTo>
                      <a:lnTo>
                        <a:pt x="5777230" y="63847"/>
                      </a:lnTo>
                      <a:lnTo>
                        <a:pt x="5541641" y="73003"/>
                      </a:lnTo>
                      <a:cubicBezTo>
                        <a:pt x="4353863" y="124971"/>
                        <a:pt x="2514917" y="281466"/>
                        <a:pt x="2172652" y="371477"/>
                      </a:cubicBezTo>
                      <a:cubicBezTo>
                        <a:pt x="1781492" y="474347"/>
                        <a:pt x="3600770" y="348900"/>
                        <a:pt x="3657600" y="674849"/>
                      </a:cubicBezTo>
                      <a:cubicBezTo>
                        <a:pt x="3701852" y="928658"/>
                        <a:pt x="1876772" y="1089668"/>
                        <a:pt x="1859280" y="1253969"/>
                      </a:cubicBezTo>
                      <a:cubicBezTo>
                        <a:pt x="1822464" y="1599780"/>
                        <a:pt x="5186534" y="1125587"/>
                        <a:pt x="5306853" y="2367441"/>
                      </a:cubicBezTo>
                      <a:cubicBezTo>
                        <a:pt x="5440087" y="3742600"/>
                        <a:pt x="716059" y="4525260"/>
                        <a:pt x="0" y="4519073"/>
                      </a:cubicBezTo>
                      <a:lnTo>
                        <a:pt x="0" y="3204689"/>
                      </a:lnTo>
                      <a:cubicBezTo>
                        <a:pt x="1510506" y="2963865"/>
                        <a:pt x="3657030" y="2647728"/>
                        <a:pt x="3639978" y="2276478"/>
                      </a:cubicBezTo>
                      <a:cubicBezTo>
                        <a:pt x="3619069" y="1821263"/>
                        <a:pt x="621348" y="2116928"/>
                        <a:pt x="571023" y="1435420"/>
                      </a:cubicBezTo>
                      <a:cubicBezTo>
                        <a:pt x="525198" y="814855"/>
                        <a:pt x="2548660" y="782763"/>
                        <a:pt x="2667000" y="659609"/>
                      </a:cubicBezTo>
                      <a:cubicBezTo>
                        <a:pt x="2723556" y="600752"/>
                        <a:pt x="1401846" y="642351"/>
                        <a:pt x="1336357" y="450535"/>
                      </a:cubicBezTo>
                      <a:cubicBezTo>
                        <a:pt x="1303434" y="354103"/>
                        <a:pt x="1652746" y="229158"/>
                        <a:pt x="2084705" y="188439"/>
                      </a:cubicBezTo>
                      <a:cubicBezTo>
                        <a:pt x="2808159" y="111570"/>
                        <a:pt x="5018219" y="23863"/>
                        <a:pt x="5761942" y="468"/>
                      </a:cubicBezTo>
                      <a:lnTo>
                        <a:pt x="5777230" y="0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7" name="Freeform 1">
                  <a:extLst>
                    <a:ext uri="{FF2B5EF4-FFF2-40B4-BE49-F238E27FC236}">
                      <a16:creationId xmlns:a16="http://schemas.microsoft.com/office/drawing/2014/main" id="{A0DE26BC-7E26-BC37-70FD-0A3C3537CAC1}"/>
                    </a:ext>
                  </a:extLst>
                </p:cNvPr>
                <p:cNvSpPr/>
                <p:nvPr/>
              </p:nvSpPr>
              <p:spPr>
                <a:xfrm>
                  <a:off x="-7145" y="532894"/>
                  <a:ext cx="9153525" cy="6207464"/>
                </a:xfrm>
                <a:custGeom>
                  <a:avLst/>
                  <a:gdLst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0 w 5777230"/>
                    <a:gd name="connsiteY8" fmla="*/ 3204689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7000 w 5777230"/>
                    <a:gd name="connsiteY11" fmla="*/ 659609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4705 w 5777230"/>
                    <a:gd name="connsiteY13" fmla="*/ 188439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87714 w 5777230"/>
                    <a:gd name="connsiteY13" fmla="*/ 181131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93732 w 5777230"/>
                    <a:gd name="connsiteY13" fmla="*/ 177478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93732 w 5777230"/>
                    <a:gd name="connsiteY13" fmla="*/ 177478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93732 w 5777230"/>
                    <a:gd name="connsiteY13" fmla="*/ 177478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93732 w 5777230"/>
                    <a:gd name="connsiteY13" fmla="*/ 177478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93732 w 5777230"/>
                    <a:gd name="connsiteY13" fmla="*/ 177478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77230 w 5777230"/>
                    <a:gd name="connsiteY0" fmla="*/ 0 h 4606769"/>
                    <a:gd name="connsiteX1" fmla="*/ 5777230 w 5777230"/>
                    <a:gd name="connsiteY1" fmla="*/ 63847 h 4606769"/>
                    <a:gd name="connsiteX2" fmla="*/ 5541641 w 5777230"/>
                    <a:gd name="connsiteY2" fmla="*/ 73003 h 4606769"/>
                    <a:gd name="connsiteX3" fmla="*/ 2172652 w 5777230"/>
                    <a:gd name="connsiteY3" fmla="*/ 371477 h 4606769"/>
                    <a:gd name="connsiteX4" fmla="*/ 3657600 w 5777230"/>
                    <a:gd name="connsiteY4" fmla="*/ 674849 h 4606769"/>
                    <a:gd name="connsiteX5" fmla="*/ 1859280 w 5777230"/>
                    <a:gd name="connsiteY5" fmla="*/ 1253969 h 4606769"/>
                    <a:gd name="connsiteX6" fmla="*/ 5306853 w 5777230"/>
                    <a:gd name="connsiteY6" fmla="*/ 2367441 h 4606769"/>
                    <a:gd name="connsiteX7" fmla="*/ 0 w 5777230"/>
                    <a:gd name="connsiteY7" fmla="*/ 4606769 h 4606769"/>
                    <a:gd name="connsiteX8" fmla="*/ 2006 w 5777230"/>
                    <a:gd name="connsiteY8" fmla="*/ 3197381 h 4606769"/>
                    <a:gd name="connsiteX9" fmla="*/ 3639978 w 5777230"/>
                    <a:gd name="connsiteY9" fmla="*/ 2276478 h 4606769"/>
                    <a:gd name="connsiteX10" fmla="*/ 571023 w 5777230"/>
                    <a:gd name="connsiteY10" fmla="*/ 1435420 h 4606769"/>
                    <a:gd name="connsiteX11" fmla="*/ 2660982 w 5777230"/>
                    <a:gd name="connsiteY11" fmla="*/ 652301 h 4606769"/>
                    <a:gd name="connsiteX12" fmla="*/ 1336357 w 5777230"/>
                    <a:gd name="connsiteY12" fmla="*/ 450535 h 4606769"/>
                    <a:gd name="connsiteX13" fmla="*/ 2093732 w 5777230"/>
                    <a:gd name="connsiteY13" fmla="*/ 177478 h 4606769"/>
                    <a:gd name="connsiteX14" fmla="*/ 5761942 w 5777230"/>
                    <a:gd name="connsiteY14" fmla="*/ 468 h 4606769"/>
                    <a:gd name="connsiteX15" fmla="*/ 5777230 w 577723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66012 w 5781300"/>
                    <a:gd name="connsiteY14" fmla="*/ 468 h 4606769"/>
                    <a:gd name="connsiteX15" fmla="*/ 5781300 w 5781300"/>
                    <a:gd name="connsiteY15" fmla="*/ 0 h 4606769"/>
                    <a:gd name="connsiteX0" fmla="*/ 5781300 w 5781300"/>
                    <a:gd name="connsiteY0" fmla="*/ 0 h 4606769"/>
                    <a:gd name="connsiteX1" fmla="*/ 5781300 w 5781300"/>
                    <a:gd name="connsiteY1" fmla="*/ 63847 h 4606769"/>
                    <a:gd name="connsiteX2" fmla="*/ 5545711 w 5781300"/>
                    <a:gd name="connsiteY2" fmla="*/ 73003 h 4606769"/>
                    <a:gd name="connsiteX3" fmla="*/ 2176722 w 5781300"/>
                    <a:gd name="connsiteY3" fmla="*/ 371477 h 4606769"/>
                    <a:gd name="connsiteX4" fmla="*/ 3661670 w 5781300"/>
                    <a:gd name="connsiteY4" fmla="*/ 674849 h 4606769"/>
                    <a:gd name="connsiteX5" fmla="*/ 1863350 w 5781300"/>
                    <a:gd name="connsiteY5" fmla="*/ 1253969 h 4606769"/>
                    <a:gd name="connsiteX6" fmla="*/ 5310923 w 5781300"/>
                    <a:gd name="connsiteY6" fmla="*/ 2367441 h 4606769"/>
                    <a:gd name="connsiteX7" fmla="*/ 4070 w 5781300"/>
                    <a:gd name="connsiteY7" fmla="*/ 4606769 h 4606769"/>
                    <a:gd name="connsiteX8" fmla="*/ 58 w 5781300"/>
                    <a:gd name="connsiteY8" fmla="*/ 3193727 h 4606769"/>
                    <a:gd name="connsiteX9" fmla="*/ 3644048 w 5781300"/>
                    <a:gd name="connsiteY9" fmla="*/ 2276478 h 4606769"/>
                    <a:gd name="connsiteX10" fmla="*/ 575093 w 5781300"/>
                    <a:gd name="connsiteY10" fmla="*/ 1435420 h 4606769"/>
                    <a:gd name="connsiteX11" fmla="*/ 2665052 w 5781300"/>
                    <a:gd name="connsiteY11" fmla="*/ 652301 h 4606769"/>
                    <a:gd name="connsiteX12" fmla="*/ 1340427 w 5781300"/>
                    <a:gd name="connsiteY12" fmla="*/ 450535 h 4606769"/>
                    <a:gd name="connsiteX13" fmla="*/ 2097802 w 5781300"/>
                    <a:gd name="connsiteY13" fmla="*/ 177478 h 4606769"/>
                    <a:gd name="connsiteX14" fmla="*/ 5781300 w 5781300"/>
                    <a:gd name="connsiteY14" fmla="*/ 0 h 4606769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79796 w 5781300"/>
                    <a:gd name="connsiteY0" fmla="*/ 0 h 4619558"/>
                    <a:gd name="connsiteX1" fmla="*/ 5781300 w 5781300"/>
                    <a:gd name="connsiteY1" fmla="*/ 76636 h 4619558"/>
                    <a:gd name="connsiteX2" fmla="*/ 5545711 w 5781300"/>
                    <a:gd name="connsiteY2" fmla="*/ 85792 h 4619558"/>
                    <a:gd name="connsiteX3" fmla="*/ 2176722 w 5781300"/>
                    <a:gd name="connsiteY3" fmla="*/ 384266 h 4619558"/>
                    <a:gd name="connsiteX4" fmla="*/ 3661670 w 5781300"/>
                    <a:gd name="connsiteY4" fmla="*/ 687638 h 4619558"/>
                    <a:gd name="connsiteX5" fmla="*/ 1863350 w 5781300"/>
                    <a:gd name="connsiteY5" fmla="*/ 1266758 h 4619558"/>
                    <a:gd name="connsiteX6" fmla="*/ 5310923 w 5781300"/>
                    <a:gd name="connsiteY6" fmla="*/ 2380230 h 4619558"/>
                    <a:gd name="connsiteX7" fmla="*/ 4070 w 5781300"/>
                    <a:gd name="connsiteY7" fmla="*/ 4619558 h 4619558"/>
                    <a:gd name="connsiteX8" fmla="*/ 58 w 5781300"/>
                    <a:gd name="connsiteY8" fmla="*/ 3206516 h 4619558"/>
                    <a:gd name="connsiteX9" fmla="*/ 3644048 w 5781300"/>
                    <a:gd name="connsiteY9" fmla="*/ 2289267 h 4619558"/>
                    <a:gd name="connsiteX10" fmla="*/ 575093 w 5781300"/>
                    <a:gd name="connsiteY10" fmla="*/ 1448209 h 4619558"/>
                    <a:gd name="connsiteX11" fmla="*/ 2665052 w 5781300"/>
                    <a:gd name="connsiteY11" fmla="*/ 665090 h 4619558"/>
                    <a:gd name="connsiteX12" fmla="*/ 1340427 w 5781300"/>
                    <a:gd name="connsiteY12" fmla="*/ 463324 h 4619558"/>
                    <a:gd name="connsiteX13" fmla="*/ 2097802 w 5781300"/>
                    <a:gd name="connsiteY13" fmla="*/ 190267 h 4619558"/>
                    <a:gd name="connsiteX14" fmla="*/ 5779796 w 5781300"/>
                    <a:gd name="connsiteY14" fmla="*/ 0 h 4619558"/>
                    <a:gd name="connsiteX0" fmla="*/ 5781744 w 5783248"/>
                    <a:gd name="connsiteY0" fmla="*/ 0 h 4378392"/>
                    <a:gd name="connsiteX1" fmla="*/ 5783248 w 5783248"/>
                    <a:gd name="connsiteY1" fmla="*/ 76636 h 4378392"/>
                    <a:gd name="connsiteX2" fmla="*/ 5547659 w 5783248"/>
                    <a:gd name="connsiteY2" fmla="*/ 85792 h 4378392"/>
                    <a:gd name="connsiteX3" fmla="*/ 2178670 w 5783248"/>
                    <a:gd name="connsiteY3" fmla="*/ 384266 h 4378392"/>
                    <a:gd name="connsiteX4" fmla="*/ 3663618 w 5783248"/>
                    <a:gd name="connsiteY4" fmla="*/ 687638 h 4378392"/>
                    <a:gd name="connsiteX5" fmla="*/ 1865298 w 5783248"/>
                    <a:gd name="connsiteY5" fmla="*/ 1266758 h 4378392"/>
                    <a:gd name="connsiteX6" fmla="*/ 5312871 w 5783248"/>
                    <a:gd name="connsiteY6" fmla="*/ 2380230 h 4378392"/>
                    <a:gd name="connsiteX7" fmla="*/ 0 w 5783248"/>
                    <a:gd name="connsiteY7" fmla="*/ 4378392 h 4378392"/>
                    <a:gd name="connsiteX8" fmla="*/ 2006 w 5783248"/>
                    <a:gd name="connsiteY8" fmla="*/ 3206516 h 4378392"/>
                    <a:gd name="connsiteX9" fmla="*/ 3645996 w 5783248"/>
                    <a:gd name="connsiteY9" fmla="*/ 2289267 h 4378392"/>
                    <a:gd name="connsiteX10" fmla="*/ 577041 w 5783248"/>
                    <a:gd name="connsiteY10" fmla="*/ 1448209 h 4378392"/>
                    <a:gd name="connsiteX11" fmla="*/ 2667000 w 5783248"/>
                    <a:gd name="connsiteY11" fmla="*/ 665090 h 4378392"/>
                    <a:gd name="connsiteX12" fmla="*/ 1342375 w 5783248"/>
                    <a:gd name="connsiteY12" fmla="*/ 463324 h 4378392"/>
                    <a:gd name="connsiteX13" fmla="*/ 2099750 w 5783248"/>
                    <a:gd name="connsiteY13" fmla="*/ 190267 h 4378392"/>
                    <a:gd name="connsiteX14" fmla="*/ 5781744 w 5783248"/>
                    <a:gd name="connsiteY14" fmla="*/ 0 h 4378392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  <a:gd name="connsiteX0" fmla="*/ 5781744 w 5783248"/>
                    <a:gd name="connsiteY0" fmla="*/ 0 h 4524553"/>
                    <a:gd name="connsiteX1" fmla="*/ 5783248 w 5783248"/>
                    <a:gd name="connsiteY1" fmla="*/ 76636 h 4524553"/>
                    <a:gd name="connsiteX2" fmla="*/ 5547659 w 5783248"/>
                    <a:gd name="connsiteY2" fmla="*/ 85792 h 4524553"/>
                    <a:gd name="connsiteX3" fmla="*/ 2178670 w 5783248"/>
                    <a:gd name="connsiteY3" fmla="*/ 384266 h 4524553"/>
                    <a:gd name="connsiteX4" fmla="*/ 3663618 w 5783248"/>
                    <a:gd name="connsiteY4" fmla="*/ 687638 h 4524553"/>
                    <a:gd name="connsiteX5" fmla="*/ 1865298 w 5783248"/>
                    <a:gd name="connsiteY5" fmla="*/ 1266758 h 4524553"/>
                    <a:gd name="connsiteX6" fmla="*/ 5312871 w 5783248"/>
                    <a:gd name="connsiteY6" fmla="*/ 2380230 h 4524553"/>
                    <a:gd name="connsiteX7" fmla="*/ 0 w 5783248"/>
                    <a:gd name="connsiteY7" fmla="*/ 4524553 h 4524553"/>
                    <a:gd name="connsiteX8" fmla="*/ 2006 w 5783248"/>
                    <a:gd name="connsiteY8" fmla="*/ 3206516 h 4524553"/>
                    <a:gd name="connsiteX9" fmla="*/ 3645996 w 5783248"/>
                    <a:gd name="connsiteY9" fmla="*/ 2289267 h 4524553"/>
                    <a:gd name="connsiteX10" fmla="*/ 577041 w 5783248"/>
                    <a:gd name="connsiteY10" fmla="*/ 1448209 h 4524553"/>
                    <a:gd name="connsiteX11" fmla="*/ 2667000 w 5783248"/>
                    <a:gd name="connsiteY11" fmla="*/ 665090 h 4524553"/>
                    <a:gd name="connsiteX12" fmla="*/ 1342375 w 5783248"/>
                    <a:gd name="connsiteY12" fmla="*/ 463324 h 4524553"/>
                    <a:gd name="connsiteX13" fmla="*/ 2099750 w 5783248"/>
                    <a:gd name="connsiteY13" fmla="*/ 190267 h 4524553"/>
                    <a:gd name="connsiteX14" fmla="*/ 5781744 w 5783248"/>
                    <a:gd name="connsiteY14" fmla="*/ 0 h 45245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783248" h="4524553">
                      <a:moveTo>
                        <a:pt x="5781744" y="0"/>
                      </a:moveTo>
                      <a:cubicBezTo>
                        <a:pt x="5782245" y="25545"/>
                        <a:pt x="5782747" y="51091"/>
                        <a:pt x="5783248" y="76636"/>
                      </a:cubicBezTo>
                      <a:lnTo>
                        <a:pt x="5547659" y="85792"/>
                      </a:lnTo>
                      <a:cubicBezTo>
                        <a:pt x="4191379" y="121316"/>
                        <a:pt x="2293905" y="358930"/>
                        <a:pt x="2178670" y="384266"/>
                      </a:cubicBezTo>
                      <a:cubicBezTo>
                        <a:pt x="1804836" y="466457"/>
                        <a:pt x="3669609" y="328568"/>
                        <a:pt x="3663618" y="687638"/>
                      </a:cubicBezTo>
                      <a:cubicBezTo>
                        <a:pt x="3660099" y="898562"/>
                        <a:pt x="1827151" y="1051335"/>
                        <a:pt x="1865298" y="1266758"/>
                      </a:cubicBezTo>
                      <a:cubicBezTo>
                        <a:pt x="1921904" y="1586424"/>
                        <a:pt x="5209909" y="1143949"/>
                        <a:pt x="5312871" y="2380230"/>
                      </a:cubicBezTo>
                      <a:cubicBezTo>
                        <a:pt x="5415484" y="3612325"/>
                        <a:pt x="1222216" y="4286745"/>
                        <a:pt x="0" y="4524553"/>
                      </a:cubicBezTo>
                      <a:cubicBezTo>
                        <a:pt x="669" y="4054757"/>
                        <a:pt x="1337" y="3676312"/>
                        <a:pt x="2006" y="3206516"/>
                      </a:cubicBezTo>
                      <a:cubicBezTo>
                        <a:pt x="1042611" y="3015023"/>
                        <a:pt x="3585543" y="2698371"/>
                        <a:pt x="3645996" y="2289267"/>
                      </a:cubicBezTo>
                      <a:cubicBezTo>
                        <a:pt x="3731579" y="1710100"/>
                        <a:pt x="648707" y="2089477"/>
                        <a:pt x="577041" y="1448209"/>
                      </a:cubicBezTo>
                      <a:cubicBezTo>
                        <a:pt x="509653" y="845216"/>
                        <a:pt x="2424119" y="744705"/>
                        <a:pt x="2667000" y="665090"/>
                      </a:cubicBezTo>
                      <a:cubicBezTo>
                        <a:pt x="2791426" y="624304"/>
                        <a:pt x="1394792" y="631985"/>
                        <a:pt x="1342375" y="463324"/>
                      </a:cubicBezTo>
                      <a:cubicBezTo>
                        <a:pt x="1305784" y="345587"/>
                        <a:pt x="1667791" y="230986"/>
                        <a:pt x="2099750" y="190267"/>
                      </a:cubicBezTo>
                      <a:cubicBezTo>
                        <a:pt x="2839896" y="115178"/>
                        <a:pt x="5167828" y="18939"/>
                        <a:pt x="5781744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55" name="Freeform 27">
                <a:extLst>
                  <a:ext uri="{FF2B5EF4-FFF2-40B4-BE49-F238E27FC236}">
                    <a16:creationId xmlns:a16="http://schemas.microsoft.com/office/drawing/2014/main" id="{AAC687D7-3DF6-D04A-458F-382D11E13EB2}"/>
                  </a:ext>
                </a:extLst>
              </p:cNvPr>
              <p:cNvSpPr/>
              <p:nvPr/>
            </p:nvSpPr>
            <p:spPr>
              <a:xfrm>
                <a:off x="25758" y="991876"/>
                <a:ext cx="9105363" cy="4997003"/>
              </a:xfrm>
              <a:custGeom>
                <a:avLst/>
                <a:gdLst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6980349 w 9105363"/>
                  <a:gd name="connsiteY1" fmla="*/ 32969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551849 w 9105363"/>
                  <a:gd name="connsiteY1" fmla="*/ 3096967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61349 w 9105363"/>
                  <a:gd name="connsiteY1" fmla="*/ 31064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  <a:gd name="connsiteX0" fmla="*/ 0 w 9105363"/>
                  <a:gd name="connsiteY0" fmla="*/ 4997003 h 4997003"/>
                  <a:gd name="connsiteX1" fmla="*/ 7310549 w 9105363"/>
                  <a:gd name="connsiteY1" fmla="*/ 2865192 h 4997003"/>
                  <a:gd name="connsiteX2" fmla="*/ 2021983 w 9105363"/>
                  <a:gd name="connsiteY2" fmla="*/ 1648496 h 4997003"/>
                  <a:gd name="connsiteX3" fmla="*/ 4906850 w 9105363"/>
                  <a:gd name="connsiteY3" fmla="*/ 798491 h 4997003"/>
                  <a:gd name="connsiteX4" fmla="*/ 2846231 w 9105363"/>
                  <a:gd name="connsiteY4" fmla="*/ 502276 h 4997003"/>
                  <a:gd name="connsiteX5" fmla="*/ 9105363 w 9105363"/>
                  <a:gd name="connsiteY5" fmla="*/ 0 h 4997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05363" h="4997003">
                    <a:moveTo>
                      <a:pt x="0" y="4997003"/>
                    </a:moveTo>
                    <a:cubicBezTo>
                      <a:pt x="1149172" y="4872910"/>
                      <a:pt x="7300175" y="4208709"/>
                      <a:pt x="7310549" y="2865192"/>
                    </a:cubicBezTo>
                    <a:cubicBezTo>
                      <a:pt x="7346323" y="1966175"/>
                      <a:pt x="1960217" y="2091429"/>
                      <a:pt x="2021983" y="1648496"/>
                    </a:cubicBezTo>
                    <a:cubicBezTo>
                      <a:pt x="2091267" y="1151646"/>
                      <a:pt x="4898264" y="1041044"/>
                      <a:pt x="4906850" y="798491"/>
                    </a:cubicBezTo>
                    <a:cubicBezTo>
                      <a:pt x="4915436" y="555938"/>
                      <a:pt x="3086638" y="699752"/>
                      <a:pt x="2846231" y="502276"/>
                    </a:cubicBezTo>
                    <a:cubicBezTo>
                      <a:pt x="2554309" y="163133"/>
                      <a:pt x="8169498" y="27904"/>
                      <a:pt x="9105363" y="0"/>
                    </a:cubicBezTo>
                  </a:path>
                </a:pathLst>
              </a:custGeom>
              <a:noFill/>
              <a:ln w="12700"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7C83E5D5-3CB2-F355-A17D-5CB6C7E8A655}"/>
                </a:ext>
              </a:extLst>
            </p:cNvPr>
            <p:cNvGrpSpPr/>
            <p:nvPr/>
          </p:nvGrpSpPr>
          <p:grpSpPr>
            <a:xfrm>
              <a:off x="1407038" y="1174533"/>
              <a:ext cx="1171062" cy="1639664"/>
              <a:chOff x="1407038" y="1174533"/>
              <a:chExt cx="1171062" cy="1639664"/>
            </a:xfrm>
          </p:grpSpPr>
          <p:grpSp>
            <p:nvGrpSpPr>
              <p:cNvPr id="338" name="Group 337">
                <a:extLst>
                  <a:ext uri="{FF2B5EF4-FFF2-40B4-BE49-F238E27FC236}">
                    <a16:creationId xmlns:a16="http://schemas.microsoft.com/office/drawing/2014/main" id="{6B12DB1D-F263-DA21-A225-BEDF5B599561}"/>
                  </a:ext>
                </a:extLst>
              </p:cNvPr>
              <p:cNvGrpSpPr/>
              <p:nvPr/>
            </p:nvGrpSpPr>
            <p:grpSpPr>
              <a:xfrm>
                <a:off x="1407038" y="1174533"/>
                <a:ext cx="1171062" cy="1639664"/>
                <a:chOff x="1285782" y="1954531"/>
                <a:chExt cx="2448018" cy="3427594"/>
              </a:xfrm>
            </p:grpSpPr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8D86783A-FF31-A585-095E-9D799468C7B1}"/>
                    </a:ext>
                  </a:extLst>
                </p:cNvPr>
                <p:cNvSpPr/>
                <p:nvPr/>
              </p:nvSpPr>
              <p:spPr>
                <a:xfrm>
                  <a:off x="1285782" y="1954531"/>
                  <a:ext cx="2448018" cy="2448018"/>
                </a:xfrm>
                <a:prstGeom prst="ellipse">
                  <a:avLst/>
                </a:prstGeom>
                <a:solidFill>
                  <a:srgbClr val="CB236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2" name="Rectangle 19">
                  <a:extLst>
                    <a:ext uri="{FF2B5EF4-FFF2-40B4-BE49-F238E27FC236}">
                      <a16:creationId xmlns:a16="http://schemas.microsoft.com/office/drawing/2014/main" id="{98757D7E-ECD1-B74D-BE07-3451437AE2F7}"/>
                    </a:ext>
                  </a:extLst>
                </p:cNvPr>
                <p:cNvSpPr/>
                <p:nvPr/>
              </p:nvSpPr>
              <p:spPr>
                <a:xfrm>
                  <a:off x="1707503" y="3698984"/>
                  <a:ext cx="1904046" cy="1683141"/>
                </a:xfrm>
                <a:custGeom>
                  <a:avLst/>
                  <a:gdLst>
                    <a:gd name="connsiteX0" fmla="*/ 0 w 681037"/>
                    <a:gd name="connsiteY0" fmla="*/ 0 h 742950"/>
                    <a:gd name="connsiteX1" fmla="*/ 681037 w 681037"/>
                    <a:gd name="connsiteY1" fmla="*/ 0 h 742950"/>
                    <a:gd name="connsiteX2" fmla="*/ 681037 w 681037"/>
                    <a:gd name="connsiteY2" fmla="*/ 742950 h 742950"/>
                    <a:gd name="connsiteX3" fmla="*/ 0 w 681037"/>
                    <a:gd name="connsiteY3" fmla="*/ 742950 h 742950"/>
                    <a:gd name="connsiteX4" fmla="*/ 0 w 681037"/>
                    <a:gd name="connsiteY4" fmla="*/ 0 h 742950"/>
                    <a:gd name="connsiteX0" fmla="*/ 0 w 1114424"/>
                    <a:gd name="connsiteY0" fmla="*/ 0 h 742950"/>
                    <a:gd name="connsiteX1" fmla="*/ 1114424 w 1114424"/>
                    <a:gd name="connsiteY1" fmla="*/ 138113 h 742950"/>
                    <a:gd name="connsiteX2" fmla="*/ 681037 w 1114424"/>
                    <a:gd name="connsiteY2" fmla="*/ 742950 h 742950"/>
                    <a:gd name="connsiteX3" fmla="*/ 0 w 1114424"/>
                    <a:gd name="connsiteY3" fmla="*/ 742950 h 742950"/>
                    <a:gd name="connsiteX4" fmla="*/ 0 w 1114424"/>
                    <a:gd name="connsiteY4" fmla="*/ 0 h 742950"/>
                    <a:gd name="connsiteX0" fmla="*/ 0 w 1104899"/>
                    <a:gd name="connsiteY0" fmla="*/ 0 h 742950"/>
                    <a:gd name="connsiteX1" fmla="*/ 1104899 w 1104899"/>
                    <a:gd name="connsiteY1" fmla="*/ 142875 h 742950"/>
                    <a:gd name="connsiteX2" fmla="*/ 681037 w 1104899"/>
                    <a:gd name="connsiteY2" fmla="*/ 742950 h 742950"/>
                    <a:gd name="connsiteX3" fmla="*/ 0 w 1104899"/>
                    <a:gd name="connsiteY3" fmla="*/ 742950 h 742950"/>
                    <a:gd name="connsiteX4" fmla="*/ 0 w 1104899"/>
                    <a:gd name="connsiteY4" fmla="*/ 0 h 742950"/>
                    <a:gd name="connsiteX0" fmla="*/ 400050 w 1104899"/>
                    <a:gd name="connsiteY0" fmla="*/ 152400 h 600075"/>
                    <a:gd name="connsiteX1" fmla="*/ 1104899 w 1104899"/>
                    <a:gd name="connsiteY1" fmla="*/ 0 h 600075"/>
                    <a:gd name="connsiteX2" fmla="*/ 681037 w 1104899"/>
                    <a:gd name="connsiteY2" fmla="*/ 600075 h 600075"/>
                    <a:gd name="connsiteX3" fmla="*/ 0 w 1104899"/>
                    <a:gd name="connsiteY3" fmla="*/ 600075 h 600075"/>
                    <a:gd name="connsiteX4" fmla="*/ 400050 w 1104899"/>
                    <a:gd name="connsiteY4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11965"/>
                    <a:gd name="connsiteY0" fmla="*/ 139947 h 619125"/>
                    <a:gd name="connsiteX1" fmla="*/ 711965 w 711965"/>
                    <a:gd name="connsiteY1" fmla="*/ 0 h 619125"/>
                    <a:gd name="connsiteX2" fmla="*/ 297628 w 711965"/>
                    <a:gd name="connsiteY2" fmla="*/ 619125 h 619125"/>
                    <a:gd name="connsiteX3" fmla="*/ 0 w 711965"/>
                    <a:gd name="connsiteY3" fmla="*/ 139947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52188 h 628698"/>
                    <a:gd name="connsiteX1" fmla="*/ 709297 w 709297"/>
                    <a:gd name="connsiteY1" fmla="*/ 0 h 628698"/>
                    <a:gd name="connsiteX2" fmla="*/ 294960 w 709297"/>
                    <a:gd name="connsiteY2" fmla="*/ 628698 h 628698"/>
                    <a:gd name="connsiteX3" fmla="*/ 0 w 709297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12" h="628698">
                      <a:moveTo>
                        <a:pt x="0" y="152188"/>
                      </a:moveTo>
                      <a:cubicBezTo>
                        <a:pt x="282146" y="369755"/>
                        <a:pt x="604850" y="211744"/>
                        <a:pt x="711212" y="0"/>
                      </a:cubicBezTo>
                      <a:cubicBezTo>
                        <a:pt x="633145" y="175886"/>
                        <a:pt x="487421" y="411770"/>
                        <a:pt x="294960" y="628698"/>
                      </a:cubicBezTo>
                      <a:cubicBezTo>
                        <a:pt x="339410" y="308023"/>
                        <a:pt x="203943" y="302099"/>
                        <a:pt x="0" y="152188"/>
                      </a:cubicBezTo>
                      <a:close/>
                    </a:path>
                  </a:pathLst>
                </a:custGeom>
                <a:solidFill>
                  <a:srgbClr val="CB2363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D932712B-38D4-F558-8C1F-FB1840F5D329}"/>
                    </a:ext>
                  </a:extLst>
                </p:cNvPr>
                <p:cNvSpPr/>
                <p:nvPr/>
              </p:nvSpPr>
              <p:spPr>
                <a:xfrm>
                  <a:off x="1571384" y="2240133"/>
                  <a:ext cx="1876814" cy="18768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9" name="Group 338">
                <a:extLst>
                  <a:ext uri="{FF2B5EF4-FFF2-40B4-BE49-F238E27FC236}">
                    <a16:creationId xmlns:a16="http://schemas.microsoft.com/office/drawing/2014/main" id="{4556CA20-2BF2-06D1-5F28-7AACF0B412EF}"/>
                  </a:ext>
                </a:extLst>
              </p:cNvPr>
              <p:cNvGrpSpPr/>
              <p:nvPr/>
            </p:nvGrpSpPr>
            <p:grpSpPr>
              <a:xfrm>
                <a:off x="1757118" y="1512858"/>
                <a:ext cx="528882" cy="557492"/>
                <a:chOff x="1814268" y="1573100"/>
                <a:chExt cx="414582" cy="437008"/>
              </a:xfrm>
              <a:solidFill>
                <a:schemeClr val="tx1">
                  <a:lumMod val="50000"/>
                  <a:lumOff val="50000"/>
                </a:schemeClr>
              </a:solidFill>
              <a:effectLst/>
            </p:grpSpPr>
            <p:sp>
              <p:nvSpPr>
                <p:cNvPr id="340" name="Freeform 141">
                  <a:extLst>
                    <a:ext uri="{FF2B5EF4-FFF2-40B4-BE49-F238E27FC236}">
                      <a16:creationId xmlns:a16="http://schemas.microsoft.com/office/drawing/2014/main" id="{9D26A5EA-9146-A651-1D7D-CC6D1673B737}"/>
                    </a:ext>
                  </a:extLst>
                </p:cNvPr>
                <p:cNvSpPr/>
                <p:nvPr/>
              </p:nvSpPr>
              <p:spPr>
                <a:xfrm>
                  <a:off x="1814268" y="1573100"/>
                  <a:ext cx="301729" cy="361811"/>
                </a:xfrm>
                <a:custGeom>
                  <a:avLst/>
                  <a:gdLst>
                    <a:gd name="connsiteX0" fmla="*/ 29853 w 301729"/>
                    <a:gd name="connsiteY0" fmla="*/ 0 h 361811"/>
                    <a:gd name="connsiteX1" fmla="*/ 271876 w 301729"/>
                    <a:gd name="connsiteY1" fmla="*/ 0 h 361811"/>
                    <a:gd name="connsiteX2" fmla="*/ 301729 w 301729"/>
                    <a:gd name="connsiteY2" fmla="*/ 29853 h 361811"/>
                    <a:gd name="connsiteX3" fmla="*/ 301729 w 301729"/>
                    <a:gd name="connsiteY3" fmla="*/ 200323 h 361811"/>
                    <a:gd name="connsiteX4" fmla="*/ 299927 w 301729"/>
                    <a:gd name="connsiteY4" fmla="*/ 200140 h 361811"/>
                    <a:gd name="connsiteX5" fmla="*/ 269888 w 301729"/>
                    <a:gd name="connsiteY5" fmla="*/ 206278 h 361811"/>
                    <a:gd name="connsiteX6" fmla="*/ 275952 w 301729"/>
                    <a:gd name="connsiteY6" fmla="*/ 203868 h 361811"/>
                    <a:gd name="connsiteX7" fmla="*/ 277381 w 301729"/>
                    <a:gd name="connsiteY7" fmla="*/ 203723 h 361811"/>
                    <a:gd name="connsiteX8" fmla="*/ 277381 w 301729"/>
                    <a:gd name="connsiteY8" fmla="*/ 29257 h 361811"/>
                    <a:gd name="connsiteX9" fmla="*/ 272407 w 301729"/>
                    <a:gd name="connsiteY9" fmla="*/ 24282 h 361811"/>
                    <a:gd name="connsiteX10" fmla="*/ 29322 w 301729"/>
                    <a:gd name="connsiteY10" fmla="*/ 24282 h 361811"/>
                    <a:gd name="connsiteX11" fmla="*/ 24347 w 301729"/>
                    <a:gd name="connsiteY11" fmla="*/ 29257 h 361811"/>
                    <a:gd name="connsiteX12" fmla="*/ 24347 w 301729"/>
                    <a:gd name="connsiteY12" fmla="*/ 332553 h 361811"/>
                    <a:gd name="connsiteX13" fmla="*/ 29322 w 301729"/>
                    <a:gd name="connsiteY13" fmla="*/ 337527 h 361811"/>
                    <a:gd name="connsiteX14" fmla="*/ 178286 w 301729"/>
                    <a:gd name="connsiteY14" fmla="*/ 337527 h 361811"/>
                    <a:gd name="connsiteX15" fmla="*/ 179491 w 301729"/>
                    <a:gd name="connsiteY15" fmla="*/ 349633 h 361811"/>
                    <a:gd name="connsiteX16" fmla="*/ 183226 w 301729"/>
                    <a:gd name="connsiteY16" fmla="*/ 361811 h 361811"/>
                    <a:gd name="connsiteX17" fmla="*/ 29853 w 301729"/>
                    <a:gd name="connsiteY17" fmla="*/ 361811 h 361811"/>
                    <a:gd name="connsiteX18" fmla="*/ 0 w 301729"/>
                    <a:gd name="connsiteY18" fmla="*/ 331958 h 361811"/>
                    <a:gd name="connsiteX19" fmla="*/ 0 w 301729"/>
                    <a:gd name="connsiteY19" fmla="*/ 29853 h 361811"/>
                    <a:gd name="connsiteX20" fmla="*/ 29853 w 301729"/>
                    <a:gd name="connsiteY20" fmla="*/ 0 h 361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01729" h="361811">
                      <a:moveTo>
                        <a:pt x="29853" y="0"/>
                      </a:moveTo>
                      <a:lnTo>
                        <a:pt x="271876" y="0"/>
                      </a:lnTo>
                      <a:cubicBezTo>
                        <a:pt x="288363" y="0"/>
                        <a:pt x="301729" y="13366"/>
                        <a:pt x="301729" y="29853"/>
                      </a:cubicBezTo>
                      <a:lnTo>
                        <a:pt x="301729" y="200323"/>
                      </a:lnTo>
                      <a:lnTo>
                        <a:pt x="299927" y="200140"/>
                      </a:lnTo>
                      <a:lnTo>
                        <a:pt x="269888" y="206278"/>
                      </a:lnTo>
                      <a:lnTo>
                        <a:pt x="275952" y="203868"/>
                      </a:lnTo>
                      <a:lnTo>
                        <a:pt x="277381" y="203723"/>
                      </a:lnTo>
                      <a:lnTo>
                        <a:pt x="277381" y="29257"/>
                      </a:lnTo>
                      <a:cubicBezTo>
                        <a:pt x="277381" y="26509"/>
                        <a:pt x="275154" y="24282"/>
                        <a:pt x="272407" y="24282"/>
                      </a:cubicBezTo>
                      <a:lnTo>
                        <a:pt x="29322" y="24282"/>
                      </a:lnTo>
                      <a:cubicBezTo>
                        <a:pt x="26574" y="24282"/>
                        <a:pt x="24347" y="26509"/>
                        <a:pt x="24347" y="29257"/>
                      </a:cubicBezTo>
                      <a:lnTo>
                        <a:pt x="24347" y="332553"/>
                      </a:lnTo>
                      <a:cubicBezTo>
                        <a:pt x="24347" y="335300"/>
                        <a:pt x="26574" y="337527"/>
                        <a:pt x="29322" y="337527"/>
                      </a:cubicBezTo>
                      <a:lnTo>
                        <a:pt x="178286" y="337527"/>
                      </a:lnTo>
                      <a:lnTo>
                        <a:pt x="179491" y="349633"/>
                      </a:lnTo>
                      <a:lnTo>
                        <a:pt x="183226" y="361811"/>
                      </a:lnTo>
                      <a:lnTo>
                        <a:pt x="29853" y="361811"/>
                      </a:lnTo>
                      <a:cubicBezTo>
                        <a:pt x="13366" y="361811"/>
                        <a:pt x="0" y="348445"/>
                        <a:pt x="0" y="331958"/>
                      </a:cubicBezTo>
                      <a:lnTo>
                        <a:pt x="0" y="29853"/>
                      </a:lnTo>
                      <a:cubicBezTo>
                        <a:pt x="0" y="13366"/>
                        <a:pt x="13366" y="0"/>
                        <a:pt x="29853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1" name="Freeform 33">
                  <a:extLst>
                    <a:ext uri="{FF2B5EF4-FFF2-40B4-BE49-F238E27FC236}">
                      <a16:creationId xmlns:a16="http://schemas.microsoft.com/office/drawing/2014/main" id="{802F2C28-2EA6-9648-ADB4-FFC1202755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70317" y="1851376"/>
                  <a:ext cx="92963" cy="93765"/>
                </a:xfrm>
                <a:custGeom>
                  <a:avLst/>
                  <a:gdLst>
                    <a:gd name="T0" fmla="*/ 97 w 116"/>
                    <a:gd name="T1" fmla="*/ 0 h 117"/>
                    <a:gd name="T2" fmla="*/ 116 w 116"/>
                    <a:gd name="T3" fmla="*/ 18 h 117"/>
                    <a:gd name="T4" fmla="*/ 76 w 116"/>
                    <a:gd name="T5" fmla="*/ 59 h 117"/>
                    <a:gd name="T6" fmla="*/ 116 w 116"/>
                    <a:gd name="T7" fmla="*/ 99 h 117"/>
                    <a:gd name="T8" fmla="*/ 97 w 116"/>
                    <a:gd name="T9" fmla="*/ 117 h 117"/>
                    <a:gd name="T10" fmla="*/ 58 w 116"/>
                    <a:gd name="T11" fmla="*/ 78 h 117"/>
                    <a:gd name="T12" fmla="*/ 19 w 116"/>
                    <a:gd name="T13" fmla="*/ 116 h 117"/>
                    <a:gd name="T14" fmla="*/ 0 w 116"/>
                    <a:gd name="T15" fmla="*/ 98 h 117"/>
                    <a:gd name="T16" fmla="*/ 38 w 116"/>
                    <a:gd name="T17" fmla="*/ 59 h 117"/>
                    <a:gd name="T18" fmla="*/ 0 w 116"/>
                    <a:gd name="T19" fmla="*/ 20 h 117"/>
                    <a:gd name="T20" fmla="*/ 19 w 116"/>
                    <a:gd name="T21" fmla="*/ 1 h 117"/>
                    <a:gd name="T22" fmla="*/ 58 w 116"/>
                    <a:gd name="T23" fmla="*/ 39 h 117"/>
                    <a:gd name="T24" fmla="*/ 97 w 116"/>
                    <a:gd name="T25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16" h="117">
                      <a:moveTo>
                        <a:pt x="97" y="0"/>
                      </a:moveTo>
                      <a:lnTo>
                        <a:pt x="116" y="18"/>
                      </a:lnTo>
                      <a:lnTo>
                        <a:pt x="76" y="59"/>
                      </a:lnTo>
                      <a:lnTo>
                        <a:pt x="116" y="99"/>
                      </a:lnTo>
                      <a:lnTo>
                        <a:pt x="97" y="117"/>
                      </a:lnTo>
                      <a:lnTo>
                        <a:pt x="58" y="78"/>
                      </a:lnTo>
                      <a:lnTo>
                        <a:pt x="19" y="116"/>
                      </a:lnTo>
                      <a:lnTo>
                        <a:pt x="0" y="98"/>
                      </a:lnTo>
                      <a:lnTo>
                        <a:pt x="38" y="59"/>
                      </a:lnTo>
                      <a:lnTo>
                        <a:pt x="0" y="20"/>
                      </a:lnTo>
                      <a:lnTo>
                        <a:pt x="19" y="1"/>
                      </a:lnTo>
                      <a:lnTo>
                        <a:pt x="58" y="39"/>
                      </a:lnTo>
                      <a:lnTo>
                        <a:pt x="9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2" name="Freeform 59">
                  <a:extLst>
                    <a:ext uri="{FF2B5EF4-FFF2-40B4-BE49-F238E27FC236}">
                      <a16:creationId xmlns:a16="http://schemas.microsoft.com/office/drawing/2014/main" id="{8547D241-D55F-5CAC-43F9-CF369864EEC6}"/>
                    </a:ext>
                  </a:extLst>
                </p:cNvPr>
                <p:cNvSpPr/>
                <p:nvPr/>
              </p:nvSpPr>
              <p:spPr>
                <a:xfrm>
                  <a:off x="1999538" y="1780398"/>
                  <a:ext cx="229312" cy="229710"/>
                </a:xfrm>
                <a:custGeom>
                  <a:avLst/>
                  <a:gdLst>
                    <a:gd name="connsiteX0" fmla="*/ 227122 w 454244"/>
                    <a:gd name="connsiteY0" fmla="*/ 56441 h 464178"/>
                    <a:gd name="connsiteX1" fmla="*/ 53514 w 454244"/>
                    <a:gd name="connsiteY1" fmla="*/ 232089 h 464178"/>
                    <a:gd name="connsiteX2" fmla="*/ 227122 w 454244"/>
                    <a:gd name="connsiteY2" fmla="*/ 407737 h 464178"/>
                    <a:gd name="connsiteX3" fmla="*/ 400730 w 454244"/>
                    <a:gd name="connsiteY3" fmla="*/ 232089 h 464178"/>
                    <a:gd name="connsiteX4" fmla="*/ 227122 w 454244"/>
                    <a:gd name="connsiteY4" fmla="*/ 56441 h 464178"/>
                    <a:gd name="connsiteX5" fmla="*/ 227122 w 454244"/>
                    <a:gd name="connsiteY5" fmla="*/ 0 h 464178"/>
                    <a:gd name="connsiteX6" fmla="*/ 454244 w 454244"/>
                    <a:gd name="connsiteY6" fmla="*/ 232089 h 464178"/>
                    <a:gd name="connsiteX7" fmla="*/ 227122 w 454244"/>
                    <a:gd name="connsiteY7" fmla="*/ 464178 h 464178"/>
                    <a:gd name="connsiteX8" fmla="*/ 0 w 454244"/>
                    <a:gd name="connsiteY8" fmla="*/ 232089 h 464178"/>
                    <a:gd name="connsiteX9" fmla="*/ 227122 w 454244"/>
                    <a:gd name="connsiteY9" fmla="*/ 0 h 464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4244" h="464178">
                      <a:moveTo>
                        <a:pt x="227122" y="56441"/>
                      </a:moveTo>
                      <a:cubicBezTo>
                        <a:pt x="131241" y="56441"/>
                        <a:pt x="53514" y="135081"/>
                        <a:pt x="53514" y="232089"/>
                      </a:cubicBezTo>
                      <a:cubicBezTo>
                        <a:pt x="53514" y="329097"/>
                        <a:pt x="131241" y="407737"/>
                        <a:pt x="227122" y="407737"/>
                      </a:cubicBezTo>
                      <a:cubicBezTo>
                        <a:pt x="323003" y="407737"/>
                        <a:pt x="400730" y="329097"/>
                        <a:pt x="400730" y="232089"/>
                      </a:cubicBezTo>
                      <a:cubicBezTo>
                        <a:pt x="400730" y="135081"/>
                        <a:pt x="323003" y="56441"/>
                        <a:pt x="227122" y="56441"/>
                      </a:cubicBezTo>
                      <a:close/>
                      <a:moveTo>
                        <a:pt x="227122" y="0"/>
                      </a:moveTo>
                      <a:cubicBezTo>
                        <a:pt x="352558" y="0"/>
                        <a:pt x="454244" y="103910"/>
                        <a:pt x="454244" y="232089"/>
                      </a:cubicBezTo>
                      <a:cubicBezTo>
                        <a:pt x="454244" y="360268"/>
                        <a:pt x="352558" y="464178"/>
                        <a:pt x="227122" y="464178"/>
                      </a:cubicBezTo>
                      <a:cubicBezTo>
                        <a:pt x="101686" y="464178"/>
                        <a:pt x="0" y="360268"/>
                        <a:pt x="0" y="232089"/>
                      </a:cubicBezTo>
                      <a:cubicBezTo>
                        <a:pt x="0" y="103910"/>
                        <a:pt x="101686" y="0"/>
                        <a:pt x="227122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3" name="Rectangle 34">
                  <a:extLst>
                    <a:ext uri="{FF2B5EF4-FFF2-40B4-BE49-F238E27FC236}">
                      <a16:creationId xmlns:a16="http://schemas.microsoft.com/office/drawing/2014/main" id="{C660B03B-452A-5FB7-2885-0D29AA0D1D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5158" y="1735173"/>
                  <a:ext cx="193940" cy="1683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4" name="Rectangle 35">
                  <a:extLst>
                    <a:ext uri="{FF2B5EF4-FFF2-40B4-BE49-F238E27FC236}">
                      <a16:creationId xmlns:a16="http://schemas.microsoft.com/office/drawing/2014/main" id="{A5AB3496-E70C-C989-2703-50DE65E5F1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65158" y="1776044"/>
                  <a:ext cx="193940" cy="1683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5" name="Rectangle 36">
                  <a:extLst>
                    <a:ext uri="{FF2B5EF4-FFF2-40B4-BE49-F238E27FC236}">
                      <a16:creationId xmlns:a16="http://schemas.microsoft.com/office/drawing/2014/main" id="{613D89A3-F3A4-2521-BFD3-263048A62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3172" y="1609352"/>
                  <a:ext cx="32056" cy="11460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6" name="Rectangle 37">
                  <a:extLst>
                    <a:ext uri="{FF2B5EF4-FFF2-40B4-BE49-F238E27FC236}">
                      <a16:creationId xmlns:a16="http://schemas.microsoft.com/office/drawing/2014/main" id="{857481D6-7C80-7952-FAFF-5FB6DF7E5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22057" y="1643011"/>
                  <a:ext cx="31255" cy="80942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7" name="Rectangle 38">
                  <a:extLst>
                    <a:ext uri="{FF2B5EF4-FFF2-40B4-BE49-F238E27FC236}">
                      <a16:creationId xmlns:a16="http://schemas.microsoft.com/office/drawing/2014/main" id="{11FFDB25-B4CB-B1C2-E775-3E6AE42C28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70141" y="1662245"/>
                  <a:ext cx="32056" cy="61708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8" name="Rectangle 39">
                  <a:extLst>
                    <a:ext uri="{FF2B5EF4-FFF2-40B4-BE49-F238E27FC236}">
                      <a16:creationId xmlns:a16="http://schemas.microsoft.com/office/drawing/2014/main" id="{20D59C55-DAA6-D03F-A55E-5FC8D68234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19027" y="1687088"/>
                  <a:ext cx="32056" cy="36865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9" name="Freeform 41">
                  <a:extLst>
                    <a:ext uri="{FF2B5EF4-FFF2-40B4-BE49-F238E27FC236}">
                      <a16:creationId xmlns:a16="http://schemas.microsoft.com/office/drawing/2014/main" id="{F2B51457-B534-6C57-9507-E4A008395D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7562" y="1855384"/>
                  <a:ext cx="131430" cy="16028"/>
                </a:xfrm>
                <a:custGeom>
                  <a:avLst/>
                  <a:gdLst>
                    <a:gd name="T0" fmla="*/ 0 w 164"/>
                    <a:gd name="T1" fmla="*/ 0 h 20"/>
                    <a:gd name="T2" fmla="*/ 164 w 164"/>
                    <a:gd name="T3" fmla="*/ 0 h 20"/>
                    <a:gd name="T4" fmla="*/ 158 w 164"/>
                    <a:gd name="T5" fmla="*/ 20 h 20"/>
                    <a:gd name="T6" fmla="*/ 0 w 164"/>
                    <a:gd name="T7" fmla="*/ 20 h 20"/>
                    <a:gd name="T8" fmla="*/ 0 w 164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4" h="20">
                      <a:moveTo>
                        <a:pt x="0" y="0"/>
                      </a:moveTo>
                      <a:lnTo>
                        <a:pt x="164" y="0"/>
                      </a:lnTo>
                      <a:lnTo>
                        <a:pt x="158" y="20"/>
                      </a:lnTo>
                      <a:lnTo>
                        <a:pt x="0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0" name="Freeform 42">
                  <a:extLst>
                    <a:ext uri="{FF2B5EF4-FFF2-40B4-BE49-F238E27FC236}">
                      <a16:creationId xmlns:a16="http://schemas.microsoft.com/office/drawing/2014/main" id="{C606648D-C53A-F718-70C2-32FE8DDFE5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7562" y="1815313"/>
                  <a:ext cx="153870" cy="16028"/>
                </a:xfrm>
                <a:custGeom>
                  <a:avLst/>
                  <a:gdLst>
                    <a:gd name="T0" fmla="*/ 0 w 192"/>
                    <a:gd name="T1" fmla="*/ 0 h 20"/>
                    <a:gd name="T2" fmla="*/ 192 w 192"/>
                    <a:gd name="T3" fmla="*/ 0 h 20"/>
                    <a:gd name="T4" fmla="*/ 177 w 192"/>
                    <a:gd name="T5" fmla="*/ 20 h 20"/>
                    <a:gd name="T6" fmla="*/ 0 w 192"/>
                    <a:gd name="T7" fmla="*/ 20 h 20"/>
                    <a:gd name="T8" fmla="*/ 0 w 192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2" h="20">
                      <a:moveTo>
                        <a:pt x="0" y="0"/>
                      </a:moveTo>
                      <a:lnTo>
                        <a:pt x="192" y="0"/>
                      </a:lnTo>
                      <a:lnTo>
                        <a:pt x="177" y="20"/>
                      </a:lnTo>
                      <a:lnTo>
                        <a:pt x="0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8E4F3743-48D6-E3FB-C5F1-9DE6FD501D2C}"/>
                </a:ext>
              </a:extLst>
            </p:cNvPr>
            <p:cNvGrpSpPr/>
            <p:nvPr/>
          </p:nvGrpSpPr>
          <p:grpSpPr>
            <a:xfrm>
              <a:off x="4504024" y="663500"/>
              <a:ext cx="829976" cy="1159600"/>
              <a:chOff x="4504024" y="663500"/>
              <a:chExt cx="829976" cy="1159600"/>
            </a:xfrm>
          </p:grpSpPr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0246BC0B-939C-4EAA-6BA8-8629DA607C83}"/>
                  </a:ext>
                </a:extLst>
              </p:cNvPr>
              <p:cNvGrpSpPr/>
              <p:nvPr/>
            </p:nvGrpSpPr>
            <p:grpSpPr>
              <a:xfrm>
                <a:off x="4504024" y="663500"/>
                <a:ext cx="829976" cy="1159600"/>
                <a:chOff x="1285782" y="1954531"/>
                <a:chExt cx="2448018" cy="3420244"/>
              </a:xfrm>
            </p:grpSpPr>
            <p:sp>
              <p:nvSpPr>
                <p:cNvPr id="335" name="Oval 334">
                  <a:extLst>
                    <a:ext uri="{FF2B5EF4-FFF2-40B4-BE49-F238E27FC236}">
                      <a16:creationId xmlns:a16="http://schemas.microsoft.com/office/drawing/2014/main" id="{034A0E89-8F93-6724-E942-695F1BCA6074}"/>
                    </a:ext>
                  </a:extLst>
                </p:cNvPr>
                <p:cNvSpPr/>
                <p:nvPr/>
              </p:nvSpPr>
              <p:spPr>
                <a:xfrm>
                  <a:off x="1285782" y="1954531"/>
                  <a:ext cx="2448018" cy="2448018"/>
                </a:xfrm>
                <a:prstGeom prst="ellipse">
                  <a:avLst/>
                </a:prstGeom>
                <a:solidFill>
                  <a:srgbClr val="D6AA5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6" name="Rectangle 19">
                  <a:extLst>
                    <a:ext uri="{FF2B5EF4-FFF2-40B4-BE49-F238E27FC236}">
                      <a16:creationId xmlns:a16="http://schemas.microsoft.com/office/drawing/2014/main" id="{04E7771C-0AC2-A6CB-3A2C-430A6C33FACB}"/>
                    </a:ext>
                  </a:extLst>
                </p:cNvPr>
                <p:cNvSpPr/>
                <p:nvPr/>
              </p:nvSpPr>
              <p:spPr>
                <a:xfrm>
                  <a:off x="1707502" y="3691635"/>
                  <a:ext cx="1904047" cy="1683140"/>
                </a:xfrm>
                <a:custGeom>
                  <a:avLst/>
                  <a:gdLst>
                    <a:gd name="connsiteX0" fmla="*/ 0 w 681037"/>
                    <a:gd name="connsiteY0" fmla="*/ 0 h 742950"/>
                    <a:gd name="connsiteX1" fmla="*/ 681037 w 681037"/>
                    <a:gd name="connsiteY1" fmla="*/ 0 h 742950"/>
                    <a:gd name="connsiteX2" fmla="*/ 681037 w 681037"/>
                    <a:gd name="connsiteY2" fmla="*/ 742950 h 742950"/>
                    <a:gd name="connsiteX3" fmla="*/ 0 w 681037"/>
                    <a:gd name="connsiteY3" fmla="*/ 742950 h 742950"/>
                    <a:gd name="connsiteX4" fmla="*/ 0 w 681037"/>
                    <a:gd name="connsiteY4" fmla="*/ 0 h 742950"/>
                    <a:gd name="connsiteX0" fmla="*/ 0 w 1114424"/>
                    <a:gd name="connsiteY0" fmla="*/ 0 h 742950"/>
                    <a:gd name="connsiteX1" fmla="*/ 1114424 w 1114424"/>
                    <a:gd name="connsiteY1" fmla="*/ 138113 h 742950"/>
                    <a:gd name="connsiteX2" fmla="*/ 681037 w 1114424"/>
                    <a:gd name="connsiteY2" fmla="*/ 742950 h 742950"/>
                    <a:gd name="connsiteX3" fmla="*/ 0 w 1114424"/>
                    <a:gd name="connsiteY3" fmla="*/ 742950 h 742950"/>
                    <a:gd name="connsiteX4" fmla="*/ 0 w 1114424"/>
                    <a:gd name="connsiteY4" fmla="*/ 0 h 742950"/>
                    <a:gd name="connsiteX0" fmla="*/ 0 w 1104899"/>
                    <a:gd name="connsiteY0" fmla="*/ 0 h 742950"/>
                    <a:gd name="connsiteX1" fmla="*/ 1104899 w 1104899"/>
                    <a:gd name="connsiteY1" fmla="*/ 142875 h 742950"/>
                    <a:gd name="connsiteX2" fmla="*/ 681037 w 1104899"/>
                    <a:gd name="connsiteY2" fmla="*/ 742950 h 742950"/>
                    <a:gd name="connsiteX3" fmla="*/ 0 w 1104899"/>
                    <a:gd name="connsiteY3" fmla="*/ 742950 h 742950"/>
                    <a:gd name="connsiteX4" fmla="*/ 0 w 1104899"/>
                    <a:gd name="connsiteY4" fmla="*/ 0 h 742950"/>
                    <a:gd name="connsiteX0" fmla="*/ 400050 w 1104899"/>
                    <a:gd name="connsiteY0" fmla="*/ 152400 h 600075"/>
                    <a:gd name="connsiteX1" fmla="*/ 1104899 w 1104899"/>
                    <a:gd name="connsiteY1" fmla="*/ 0 h 600075"/>
                    <a:gd name="connsiteX2" fmla="*/ 681037 w 1104899"/>
                    <a:gd name="connsiteY2" fmla="*/ 600075 h 600075"/>
                    <a:gd name="connsiteX3" fmla="*/ 0 w 1104899"/>
                    <a:gd name="connsiteY3" fmla="*/ 600075 h 600075"/>
                    <a:gd name="connsiteX4" fmla="*/ 400050 w 1104899"/>
                    <a:gd name="connsiteY4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11965"/>
                    <a:gd name="connsiteY0" fmla="*/ 139947 h 619125"/>
                    <a:gd name="connsiteX1" fmla="*/ 711965 w 711965"/>
                    <a:gd name="connsiteY1" fmla="*/ 0 h 619125"/>
                    <a:gd name="connsiteX2" fmla="*/ 297628 w 711965"/>
                    <a:gd name="connsiteY2" fmla="*/ 619125 h 619125"/>
                    <a:gd name="connsiteX3" fmla="*/ 0 w 711965"/>
                    <a:gd name="connsiteY3" fmla="*/ 139947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52188 h 628698"/>
                    <a:gd name="connsiteX1" fmla="*/ 709297 w 709297"/>
                    <a:gd name="connsiteY1" fmla="*/ 0 h 628698"/>
                    <a:gd name="connsiteX2" fmla="*/ 294960 w 709297"/>
                    <a:gd name="connsiteY2" fmla="*/ 628698 h 628698"/>
                    <a:gd name="connsiteX3" fmla="*/ 0 w 709297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12" h="628698">
                      <a:moveTo>
                        <a:pt x="0" y="152188"/>
                      </a:moveTo>
                      <a:cubicBezTo>
                        <a:pt x="282146" y="369755"/>
                        <a:pt x="604850" y="211744"/>
                        <a:pt x="711212" y="0"/>
                      </a:cubicBezTo>
                      <a:cubicBezTo>
                        <a:pt x="633145" y="175886"/>
                        <a:pt x="487421" y="411770"/>
                        <a:pt x="294960" y="628698"/>
                      </a:cubicBezTo>
                      <a:cubicBezTo>
                        <a:pt x="339410" y="308023"/>
                        <a:pt x="203943" y="302099"/>
                        <a:pt x="0" y="152188"/>
                      </a:cubicBezTo>
                      <a:close/>
                    </a:path>
                  </a:pathLst>
                </a:custGeom>
                <a:solidFill>
                  <a:srgbClr val="D6AA54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9466E444-4E76-A8DE-C584-9E8D3D0FA7B2}"/>
                    </a:ext>
                  </a:extLst>
                </p:cNvPr>
                <p:cNvSpPr/>
                <p:nvPr/>
              </p:nvSpPr>
              <p:spPr>
                <a:xfrm>
                  <a:off x="1571384" y="2240133"/>
                  <a:ext cx="1876814" cy="18768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EA97FA3A-838F-A981-19F4-DC13CB19613A}"/>
                  </a:ext>
                </a:extLst>
              </p:cNvPr>
              <p:cNvGrpSpPr/>
              <p:nvPr/>
            </p:nvGrpSpPr>
            <p:grpSpPr>
              <a:xfrm>
                <a:off x="4756226" y="948615"/>
                <a:ext cx="368224" cy="335030"/>
                <a:chOff x="3230885" y="2320773"/>
                <a:chExt cx="866310" cy="788215"/>
              </a:xfrm>
              <a:solidFill>
                <a:schemeClr val="tx1">
                  <a:lumMod val="50000"/>
                  <a:lumOff val="50000"/>
                </a:schemeClr>
              </a:solidFill>
              <a:effectLst/>
            </p:grpSpPr>
            <p:sp>
              <p:nvSpPr>
                <p:cNvPr id="331" name="Freeform 90">
                  <a:extLst>
                    <a:ext uri="{FF2B5EF4-FFF2-40B4-BE49-F238E27FC236}">
                      <a16:creationId xmlns:a16="http://schemas.microsoft.com/office/drawing/2014/main" id="{B09B3F97-89A8-5242-95B2-C38179CB2726}"/>
                    </a:ext>
                  </a:extLst>
                </p:cNvPr>
                <p:cNvSpPr/>
                <p:nvPr/>
              </p:nvSpPr>
              <p:spPr>
                <a:xfrm>
                  <a:off x="3438657" y="2511360"/>
                  <a:ext cx="496718" cy="324569"/>
                </a:xfrm>
                <a:custGeom>
                  <a:avLst/>
                  <a:gdLst>
                    <a:gd name="connsiteX0" fmla="*/ 496718 w 496718"/>
                    <a:gd name="connsiteY0" fmla="*/ 0 h 324569"/>
                    <a:gd name="connsiteX1" fmla="*/ 427435 w 496718"/>
                    <a:gd name="connsiteY1" fmla="*/ 168210 h 324569"/>
                    <a:gd name="connsiteX2" fmla="*/ 393915 w 496718"/>
                    <a:gd name="connsiteY2" fmla="*/ 130598 h 324569"/>
                    <a:gd name="connsiteX3" fmla="*/ 221517 w 496718"/>
                    <a:gd name="connsiteY3" fmla="*/ 283355 h 324569"/>
                    <a:gd name="connsiteX4" fmla="*/ 162274 w 496718"/>
                    <a:gd name="connsiteY4" fmla="*/ 203506 h 324569"/>
                    <a:gd name="connsiteX5" fmla="*/ 36061 w 496718"/>
                    <a:gd name="connsiteY5" fmla="*/ 324569 h 324569"/>
                    <a:gd name="connsiteX6" fmla="*/ 0 w 496718"/>
                    <a:gd name="connsiteY6" fmla="*/ 275628 h 324569"/>
                    <a:gd name="connsiteX7" fmla="*/ 170002 w 496718"/>
                    <a:gd name="connsiteY7" fmla="*/ 115930 h 324569"/>
                    <a:gd name="connsiteX8" fmla="*/ 229633 w 496718"/>
                    <a:gd name="connsiteY8" fmla="*/ 200543 h 324569"/>
                    <a:gd name="connsiteX9" fmla="*/ 357239 w 496718"/>
                    <a:gd name="connsiteY9" fmla="*/ 89445 h 324569"/>
                    <a:gd name="connsiteX10" fmla="*/ 321673 w 496718"/>
                    <a:gd name="connsiteY10" fmla="*/ 49537 h 324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496718" h="324569">
                      <a:moveTo>
                        <a:pt x="496718" y="0"/>
                      </a:moveTo>
                      <a:lnTo>
                        <a:pt x="427435" y="168210"/>
                      </a:lnTo>
                      <a:lnTo>
                        <a:pt x="393915" y="130598"/>
                      </a:lnTo>
                      <a:lnTo>
                        <a:pt x="221517" y="283355"/>
                      </a:lnTo>
                      <a:lnTo>
                        <a:pt x="162274" y="203506"/>
                      </a:lnTo>
                      <a:lnTo>
                        <a:pt x="36061" y="324569"/>
                      </a:lnTo>
                      <a:lnTo>
                        <a:pt x="0" y="275628"/>
                      </a:lnTo>
                      <a:lnTo>
                        <a:pt x="170002" y="115930"/>
                      </a:lnTo>
                      <a:lnTo>
                        <a:pt x="229633" y="200543"/>
                      </a:lnTo>
                      <a:lnTo>
                        <a:pt x="357239" y="89445"/>
                      </a:lnTo>
                      <a:lnTo>
                        <a:pt x="321673" y="49537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2" name="Rectangle 331">
                  <a:extLst>
                    <a:ext uri="{FF2B5EF4-FFF2-40B4-BE49-F238E27FC236}">
                      <a16:creationId xmlns:a16="http://schemas.microsoft.com/office/drawing/2014/main" id="{A49ED7DA-140E-87FA-7210-C40A487A8660}"/>
                    </a:ext>
                  </a:extLst>
                </p:cNvPr>
                <p:cNvSpPr/>
                <p:nvPr/>
              </p:nvSpPr>
              <p:spPr>
                <a:xfrm>
                  <a:off x="3230885" y="2320773"/>
                  <a:ext cx="866310" cy="92728"/>
                </a:xfrm>
                <a:prstGeom prst="rect">
                  <a:avLst/>
                </a:pr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3" name="Freeform 92">
                  <a:extLst>
                    <a:ext uri="{FF2B5EF4-FFF2-40B4-BE49-F238E27FC236}">
                      <a16:creationId xmlns:a16="http://schemas.microsoft.com/office/drawing/2014/main" id="{EAD9E278-2FE0-FB2E-E623-0AC39B68FF49}"/>
                    </a:ext>
                  </a:extLst>
                </p:cNvPr>
                <p:cNvSpPr/>
                <p:nvPr/>
              </p:nvSpPr>
              <p:spPr>
                <a:xfrm>
                  <a:off x="3282711" y="2361422"/>
                  <a:ext cx="757506" cy="567800"/>
                </a:xfrm>
                <a:custGeom>
                  <a:avLst/>
                  <a:gdLst>
                    <a:gd name="connsiteX0" fmla="*/ 0 w 757506"/>
                    <a:gd name="connsiteY0" fmla="*/ 0 h 567800"/>
                    <a:gd name="connsiteX1" fmla="*/ 52261 w 757506"/>
                    <a:gd name="connsiteY1" fmla="*/ 0 h 567800"/>
                    <a:gd name="connsiteX2" fmla="*/ 52261 w 757506"/>
                    <a:gd name="connsiteY2" fmla="*/ 515719 h 567800"/>
                    <a:gd name="connsiteX3" fmla="*/ 705245 w 757506"/>
                    <a:gd name="connsiteY3" fmla="*/ 515719 h 567800"/>
                    <a:gd name="connsiteX4" fmla="*/ 705245 w 757506"/>
                    <a:gd name="connsiteY4" fmla="*/ 0 h 567800"/>
                    <a:gd name="connsiteX5" fmla="*/ 757506 w 757506"/>
                    <a:gd name="connsiteY5" fmla="*/ 0 h 567800"/>
                    <a:gd name="connsiteX6" fmla="*/ 757506 w 757506"/>
                    <a:gd name="connsiteY6" fmla="*/ 567800 h 567800"/>
                    <a:gd name="connsiteX7" fmla="*/ 0 w 757506"/>
                    <a:gd name="connsiteY7" fmla="*/ 567800 h 56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57506" h="567800">
                      <a:moveTo>
                        <a:pt x="0" y="0"/>
                      </a:moveTo>
                      <a:lnTo>
                        <a:pt x="52261" y="0"/>
                      </a:lnTo>
                      <a:lnTo>
                        <a:pt x="52261" y="515719"/>
                      </a:lnTo>
                      <a:lnTo>
                        <a:pt x="705245" y="515719"/>
                      </a:lnTo>
                      <a:lnTo>
                        <a:pt x="705245" y="0"/>
                      </a:lnTo>
                      <a:lnTo>
                        <a:pt x="757506" y="0"/>
                      </a:lnTo>
                      <a:lnTo>
                        <a:pt x="757506" y="567800"/>
                      </a:lnTo>
                      <a:lnTo>
                        <a:pt x="0" y="56780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4" name="Freeform 93">
                  <a:extLst>
                    <a:ext uri="{FF2B5EF4-FFF2-40B4-BE49-F238E27FC236}">
                      <a16:creationId xmlns:a16="http://schemas.microsoft.com/office/drawing/2014/main" id="{CC3DD611-8531-7BD2-347D-0DAB5A003F30}"/>
                    </a:ext>
                  </a:extLst>
                </p:cNvPr>
                <p:cNvSpPr/>
                <p:nvPr/>
              </p:nvSpPr>
              <p:spPr>
                <a:xfrm rot="1200000">
                  <a:off x="3596115" y="2935075"/>
                  <a:ext cx="173878" cy="173913"/>
                </a:xfrm>
                <a:custGeom>
                  <a:avLst/>
                  <a:gdLst>
                    <a:gd name="connsiteX0" fmla="*/ 0 w 173878"/>
                    <a:gd name="connsiteY0" fmla="*/ 32201 h 173913"/>
                    <a:gd name="connsiteX1" fmla="*/ 88471 w 173878"/>
                    <a:gd name="connsiteY1" fmla="*/ 0 h 173913"/>
                    <a:gd name="connsiteX2" fmla="*/ 168644 w 173878"/>
                    <a:gd name="connsiteY2" fmla="*/ 90342 h 173913"/>
                    <a:gd name="connsiteX3" fmla="*/ 166539 w 173878"/>
                    <a:gd name="connsiteY3" fmla="*/ 120443 h 173913"/>
                    <a:gd name="connsiteX4" fmla="*/ 164928 w 173878"/>
                    <a:gd name="connsiteY4" fmla="*/ 121843 h 173913"/>
                    <a:gd name="connsiteX5" fmla="*/ 134828 w 173878"/>
                    <a:gd name="connsiteY5" fmla="*/ 119738 h 173913"/>
                    <a:gd name="connsiteX6" fmla="*/ 83507 w 173878"/>
                    <a:gd name="connsiteY6" fmla="*/ 60699 h 173913"/>
                    <a:gd name="connsiteX7" fmla="*/ 109402 w 173878"/>
                    <a:gd name="connsiteY7" fmla="*/ 133471 h 173913"/>
                    <a:gd name="connsiteX8" fmla="*/ 96174 w 173878"/>
                    <a:gd name="connsiteY8" fmla="*/ 160591 h 173913"/>
                    <a:gd name="connsiteX9" fmla="*/ 94157 w 173878"/>
                    <a:gd name="connsiteY9" fmla="*/ 161286 h 173913"/>
                    <a:gd name="connsiteX10" fmla="*/ 67037 w 173878"/>
                    <a:gd name="connsiteY10" fmla="*/ 148058 h 173913"/>
                    <a:gd name="connsiteX11" fmla="*/ 44076 w 173878"/>
                    <a:gd name="connsiteY11" fmla="*/ 81376 h 173913"/>
                    <a:gd name="connsiteX12" fmla="*/ 44806 w 173878"/>
                    <a:gd name="connsiteY12" fmla="*/ 152577 h 173913"/>
                    <a:gd name="connsiteX13" fmla="*/ 23470 w 173878"/>
                    <a:gd name="connsiteY13" fmla="*/ 173913 h 173913"/>
                    <a:gd name="connsiteX14" fmla="*/ 21336 w 173878"/>
                    <a:gd name="connsiteY14" fmla="*/ 173913 h 173913"/>
                    <a:gd name="connsiteX15" fmla="*/ 0 w 173878"/>
                    <a:gd name="connsiteY15" fmla="*/ 152577 h 17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73878" h="173913">
                      <a:moveTo>
                        <a:pt x="0" y="32201"/>
                      </a:moveTo>
                      <a:lnTo>
                        <a:pt x="88471" y="0"/>
                      </a:lnTo>
                      <a:lnTo>
                        <a:pt x="168644" y="90342"/>
                      </a:lnTo>
                      <a:cubicBezTo>
                        <a:pt x="176375" y="99236"/>
                        <a:pt x="175433" y="112712"/>
                        <a:pt x="166539" y="120443"/>
                      </a:cubicBezTo>
                      <a:lnTo>
                        <a:pt x="164928" y="121843"/>
                      </a:lnTo>
                      <a:cubicBezTo>
                        <a:pt x="156035" y="129574"/>
                        <a:pt x="142559" y="128631"/>
                        <a:pt x="134828" y="119738"/>
                      </a:cubicBezTo>
                      <a:lnTo>
                        <a:pt x="83507" y="60699"/>
                      </a:lnTo>
                      <a:lnTo>
                        <a:pt x="109402" y="133471"/>
                      </a:lnTo>
                      <a:cubicBezTo>
                        <a:pt x="113238" y="144613"/>
                        <a:pt x="107316" y="156754"/>
                        <a:pt x="96174" y="160591"/>
                      </a:cubicBezTo>
                      <a:lnTo>
                        <a:pt x="94157" y="161286"/>
                      </a:lnTo>
                      <a:cubicBezTo>
                        <a:pt x="83015" y="165122"/>
                        <a:pt x="70873" y="159200"/>
                        <a:pt x="67037" y="148058"/>
                      </a:cubicBezTo>
                      <a:lnTo>
                        <a:pt x="44076" y="81376"/>
                      </a:lnTo>
                      <a:lnTo>
                        <a:pt x="44806" y="152577"/>
                      </a:lnTo>
                      <a:cubicBezTo>
                        <a:pt x="44806" y="164361"/>
                        <a:pt x="35254" y="173913"/>
                        <a:pt x="23470" y="173913"/>
                      </a:cubicBezTo>
                      <a:lnTo>
                        <a:pt x="21336" y="173913"/>
                      </a:lnTo>
                      <a:cubicBezTo>
                        <a:pt x="9552" y="173913"/>
                        <a:pt x="0" y="164361"/>
                        <a:pt x="0" y="152577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F7D520CA-CC29-38D6-8134-0D7403A0D911}"/>
                </a:ext>
              </a:extLst>
            </p:cNvPr>
            <p:cNvGrpSpPr/>
            <p:nvPr/>
          </p:nvGrpSpPr>
          <p:grpSpPr>
            <a:xfrm>
              <a:off x="162438" y="2809853"/>
              <a:ext cx="2201576" cy="3082538"/>
              <a:chOff x="162438" y="2809853"/>
              <a:chExt cx="2201576" cy="3082538"/>
            </a:xfrm>
          </p:grpSpPr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03556326-16D9-AE93-F07E-34309CE5DD27}"/>
                  </a:ext>
                </a:extLst>
              </p:cNvPr>
              <p:cNvGrpSpPr/>
              <p:nvPr/>
            </p:nvGrpSpPr>
            <p:grpSpPr>
              <a:xfrm>
                <a:off x="162438" y="2809853"/>
                <a:ext cx="2201576" cy="3082538"/>
                <a:chOff x="1285782" y="1954531"/>
                <a:chExt cx="2448018" cy="3427594"/>
              </a:xfrm>
            </p:grpSpPr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316FDDFC-AAB4-48B9-F522-3B232BBADDCB}"/>
                    </a:ext>
                  </a:extLst>
                </p:cNvPr>
                <p:cNvSpPr/>
                <p:nvPr/>
              </p:nvSpPr>
              <p:spPr>
                <a:xfrm>
                  <a:off x="1285782" y="1954531"/>
                  <a:ext cx="2448018" cy="2448018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7" name="Rectangle 19">
                  <a:extLst>
                    <a:ext uri="{FF2B5EF4-FFF2-40B4-BE49-F238E27FC236}">
                      <a16:creationId xmlns:a16="http://schemas.microsoft.com/office/drawing/2014/main" id="{3D98E19A-3104-F131-D8E7-4F608788A9B8}"/>
                    </a:ext>
                  </a:extLst>
                </p:cNvPr>
                <p:cNvSpPr/>
                <p:nvPr/>
              </p:nvSpPr>
              <p:spPr>
                <a:xfrm>
                  <a:off x="1707503" y="3698984"/>
                  <a:ext cx="1904046" cy="1683141"/>
                </a:xfrm>
                <a:custGeom>
                  <a:avLst/>
                  <a:gdLst>
                    <a:gd name="connsiteX0" fmla="*/ 0 w 681037"/>
                    <a:gd name="connsiteY0" fmla="*/ 0 h 742950"/>
                    <a:gd name="connsiteX1" fmla="*/ 681037 w 681037"/>
                    <a:gd name="connsiteY1" fmla="*/ 0 h 742950"/>
                    <a:gd name="connsiteX2" fmla="*/ 681037 w 681037"/>
                    <a:gd name="connsiteY2" fmla="*/ 742950 h 742950"/>
                    <a:gd name="connsiteX3" fmla="*/ 0 w 681037"/>
                    <a:gd name="connsiteY3" fmla="*/ 742950 h 742950"/>
                    <a:gd name="connsiteX4" fmla="*/ 0 w 681037"/>
                    <a:gd name="connsiteY4" fmla="*/ 0 h 742950"/>
                    <a:gd name="connsiteX0" fmla="*/ 0 w 1114424"/>
                    <a:gd name="connsiteY0" fmla="*/ 0 h 742950"/>
                    <a:gd name="connsiteX1" fmla="*/ 1114424 w 1114424"/>
                    <a:gd name="connsiteY1" fmla="*/ 138113 h 742950"/>
                    <a:gd name="connsiteX2" fmla="*/ 681037 w 1114424"/>
                    <a:gd name="connsiteY2" fmla="*/ 742950 h 742950"/>
                    <a:gd name="connsiteX3" fmla="*/ 0 w 1114424"/>
                    <a:gd name="connsiteY3" fmla="*/ 742950 h 742950"/>
                    <a:gd name="connsiteX4" fmla="*/ 0 w 1114424"/>
                    <a:gd name="connsiteY4" fmla="*/ 0 h 742950"/>
                    <a:gd name="connsiteX0" fmla="*/ 0 w 1104899"/>
                    <a:gd name="connsiteY0" fmla="*/ 0 h 742950"/>
                    <a:gd name="connsiteX1" fmla="*/ 1104899 w 1104899"/>
                    <a:gd name="connsiteY1" fmla="*/ 142875 h 742950"/>
                    <a:gd name="connsiteX2" fmla="*/ 681037 w 1104899"/>
                    <a:gd name="connsiteY2" fmla="*/ 742950 h 742950"/>
                    <a:gd name="connsiteX3" fmla="*/ 0 w 1104899"/>
                    <a:gd name="connsiteY3" fmla="*/ 742950 h 742950"/>
                    <a:gd name="connsiteX4" fmla="*/ 0 w 1104899"/>
                    <a:gd name="connsiteY4" fmla="*/ 0 h 742950"/>
                    <a:gd name="connsiteX0" fmla="*/ 400050 w 1104899"/>
                    <a:gd name="connsiteY0" fmla="*/ 152400 h 600075"/>
                    <a:gd name="connsiteX1" fmla="*/ 1104899 w 1104899"/>
                    <a:gd name="connsiteY1" fmla="*/ 0 h 600075"/>
                    <a:gd name="connsiteX2" fmla="*/ 681037 w 1104899"/>
                    <a:gd name="connsiteY2" fmla="*/ 600075 h 600075"/>
                    <a:gd name="connsiteX3" fmla="*/ 0 w 1104899"/>
                    <a:gd name="connsiteY3" fmla="*/ 600075 h 600075"/>
                    <a:gd name="connsiteX4" fmla="*/ 400050 w 1104899"/>
                    <a:gd name="connsiteY4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11965"/>
                    <a:gd name="connsiteY0" fmla="*/ 139947 h 619125"/>
                    <a:gd name="connsiteX1" fmla="*/ 711965 w 711965"/>
                    <a:gd name="connsiteY1" fmla="*/ 0 h 619125"/>
                    <a:gd name="connsiteX2" fmla="*/ 297628 w 711965"/>
                    <a:gd name="connsiteY2" fmla="*/ 619125 h 619125"/>
                    <a:gd name="connsiteX3" fmla="*/ 0 w 711965"/>
                    <a:gd name="connsiteY3" fmla="*/ 139947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52188 h 628698"/>
                    <a:gd name="connsiteX1" fmla="*/ 709297 w 709297"/>
                    <a:gd name="connsiteY1" fmla="*/ 0 h 628698"/>
                    <a:gd name="connsiteX2" fmla="*/ 294960 w 709297"/>
                    <a:gd name="connsiteY2" fmla="*/ 628698 h 628698"/>
                    <a:gd name="connsiteX3" fmla="*/ 0 w 709297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12" h="628698">
                      <a:moveTo>
                        <a:pt x="0" y="152188"/>
                      </a:moveTo>
                      <a:cubicBezTo>
                        <a:pt x="282146" y="369755"/>
                        <a:pt x="604850" y="211744"/>
                        <a:pt x="711212" y="0"/>
                      </a:cubicBezTo>
                      <a:cubicBezTo>
                        <a:pt x="633145" y="175886"/>
                        <a:pt x="487421" y="411770"/>
                        <a:pt x="294960" y="628698"/>
                      </a:cubicBezTo>
                      <a:cubicBezTo>
                        <a:pt x="339410" y="308023"/>
                        <a:pt x="203943" y="302099"/>
                        <a:pt x="0" y="152188"/>
                      </a:cubicBezTo>
                      <a:close/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8" name="Oval 327">
                  <a:extLst>
                    <a:ext uri="{FF2B5EF4-FFF2-40B4-BE49-F238E27FC236}">
                      <a16:creationId xmlns:a16="http://schemas.microsoft.com/office/drawing/2014/main" id="{3E11963C-0DD4-292F-222E-B6736E61D34A}"/>
                    </a:ext>
                  </a:extLst>
                </p:cNvPr>
                <p:cNvSpPr/>
                <p:nvPr/>
              </p:nvSpPr>
              <p:spPr>
                <a:xfrm>
                  <a:off x="1571384" y="2240133"/>
                  <a:ext cx="1876814" cy="18768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CD23CF09-3656-C722-662C-BFB68475B78D}"/>
                  </a:ext>
                </a:extLst>
              </p:cNvPr>
              <p:cNvGrpSpPr/>
              <p:nvPr/>
            </p:nvGrpSpPr>
            <p:grpSpPr>
              <a:xfrm>
                <a:off x="897958" y="3324536"/>
                <a:ext cx="856432" cy="968716"/>
                <a:chOff x="6697664" y="5507038"/>
                <a:chExt cx="769114" cy="869951"/>
              </a:xfrm>
              <a:solidFill>
                <a:schemeClr val="tx1">
                  <a:lumMod val="50000"/>
                  <a:lumOff val="50000"/>
                </a:schemeClr>
              </a:solidFill>
              <a:effectLst/>
            </p:grpSpPr>
            <p:sp>
              <p:nvSpPr>
                <p:cNvPr id="320" name="Rectangle 50">
                  <a:extLst>
                    <a:ext uri="{FF2B5EF4-FFF2-40B4-BE49-F238E27FC236}">
                      <a16:creationId xmlns:a16="http://schemas.microsoft.com/office/drawing/2014/main" id="{36FA944B-2693-0CA2-8E23-A60A46A866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59639" y="6000751"/>
                  <a:ext cx="114300" cy="239713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1" name="Rectangle 51">
                  <a:extLst>
                    <a:ext uri="{FF2B5EF4-FFF2-40B4-BE49-F238E27FC236}">
                      <a16:creationId xmlns:a16="http://schemas.microsoft.com/office/drawing/2014/main" id="{A5137EA0-8774-83CB-2EA6-127E2C936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8189" y="5878513"/>
                  <a:ext cx="114300" cy="36195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2" name="Rectangle 52">
                  <a:extLst>
                    <a:ext uri="{FF2B5EF4-FFF2-40B4-BE49-F238E27FC236}">
                      <a16:creationId xmlns:a16="http://schemas.microsoft.com/office/drawing/2014/main" id="{FCCD04C7-6CB6-703E-661A-C1BE4055A5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16739" y="5794376"/>
                  <a:ext cx="114300" cy="446088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3" name="Rectangle 53">
                  <a:extLst>
                    <a:ext uri="{FF2B5EF4-FFF2-40B4-BE49-F238E27FC236}">
                      <a16:creationId xmlns:a16="http://schemas.microsoft.com/office/drawing/2014/main" id="{BAD05018-3EC3-F6E9-AE3B-FD3EED64FD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745289" y="5730876"/>
                  <a:ext cx="115888" cy="509588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4" name="Freeform 54">
                  <a:extLst>
                    <a:ext uri="{FF2B5EF4-FFF2-40B4-BE49-F238E27FC236}">
                      <a16:creationId xmlns:a16="http://schemas.microsoft.com/office/drawing/2014/main" id="{7D8042CE-16B4-6AF9-0448-37585CAF89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97664" y="6286501"/>
                  <a:ext cx="752475" cy="90488"/>
                </a:xfrm>
                <a:custGeom>
                  <a:avLst/>
                  <a:gdLst>
                    <a:gd name="T0" fmla="*/ 0 w 474"/>
                    <a:gd name="T1" fmla="*/ 0 h 57"/>
                    <a:gd name="T2" fmla="*/ 474 w 474"/>
                    <a:gd name="T3" fmla="*/ 2 h 57"/>
                    <a:gd name="T4" fmla="*/ 474 w 474"/>
                    <a:gd name="T5" fmla="*/ 57 h 57"/>
                    <a:gd name="T6" fmla="*/ 0 w 474"/>
                    <a:gd name="T7" fmla="*/ 57 h 57"/>
                    <a:gd name="T8" fmla="*/ 0 w 474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4" h="57">
                      <a:moveTo>
                        <a:pt x="0" y="0"/>
                      </a:moveTo>
                      <a:lnTo>
                        <a:pt x="474" y="2"/>
                      </a:lnTo>
                      <a:lnTo>
                        <a:pt x="474" y="57"/>
                      </a:lnTo>
                      <a:lnTo>
                        <a:pt x="0" y="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5" name="Freeform 55">
                  <a:extLst>
                    <a:ext uri="{FF2B5EF4-FFF2-40B4-BE49-F238E27FC236}">
                      <a16:creationId xmlns:a16="http://schemas.microsoft.com/office/drawing/2014/main" id="{93D1712D-37ED-6E69-0BD4-252A9FAEAF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80214" y="5507038"/>
                  <a:ext cx="686564" cy="467533"/>
                </a:xfrm>
                <a:custGeom>
                  <a:avLst/>
                  <a:gdLst>
                    <a:gd name="T0" fmla="*/ 0 w 434"/>
                    <a:gd name="T1" fmla="*/ 0 h 269"/>
                    <a:gd name="T2" fmla="*/ 339 w 434"/>
                    <a:gd name="T3" fmla="*/ 174 h 269"/>
                    <a:gd name="T4" fmla="*/ 357 w 434"/>
                    <a:gd name="T5" fmla="*/ 145 h 269"/>
                    <a:gd name="T6" fmla="*/ 434 w 434"/>
                    <a:gd name="T7" fmla="*/ 269 h 269"/>
                    <a:gd name="T8" fmla="*/ 286 w 434"/>
                    <a:gd name="T9" fmla="*/ 262 h 269"/>
                    <a:gd name="T10" fmla="*/ 304 w 434"/>
                    <a:gd name="T11" fmla="*/ 232 h 269"/>
                    <a:gd name="T12" fmla="*/ 0 w 434"/>
                    <a:gd name="T13" fmla="*/ 0 h 269"/>
                    <a:gd name="connsiteX0" fmla="*/ 0 w 10000"/>
                    <a:gd name="connsiteY0" fmla="*/ 0 h 9777"/>
                    <a:gd name="connsiteX1" fmla="*/ 7811 w 10000"/>
                    <a:gd name="connsiteY1" fmla="*/ 6468 h 9777"/>
                    <a:gd name="connsiteX2" fmla="*/ 8226 w 10000"/>
                    <a:gd name="connsiteY2" fmla="*/ 5390 h 9777"/>
                    <a:gd name="connsiteX3" fmla="*/ 10000 w 10000"/>
                    <a:gd name="connsiteY3" fmla="*/ 9777 h 9777"/>
                    <a:gd name="connsiteX4" fmla="*/ 6590 w 10000"/>
                    <a:gd name="connsiteY4" fmla="*/ 9740 h 9777"/>
                    <a:gd name="connsiteX5" fmla="*/ 7005 w 10000"/>
                    <a:gd name="connsiteY5" fmla="*/ 8625 h 9777"/>
                    <a:gd name="connsiteX6" fmla="*/ 0 w 10000"/>
                    <a:gd name="connsiteY6" fmla="*/ 0 h 9777"/>
                    <a:gd name="connsiteX0" fmla="*/ 0 w 10035"/>
                    <a:gd name="connsiteY0" fmla="*/ 0 h 10000"/>
                    <a:gd name="connsiteX1" fmla="*/ 7811 w 10035"/>
                    <a:gd name="connsiteY1" fmla="*/ 6616 h 10000"/>
                    <a:gd name="connsiteX2" fmla="*/ 8226 w 10035"/>
                    <a:gd name="connsiteY2" fmla="*/ 5513 h 10000"/>
                    <a:gd name="connsiteX3" fmla="*/ 10035 w 10035"/>
                    <a:gd name="connsiteY3" fmla="*/ 10000 h 10000"/>
                    <a:gd name="connsiteX4" fmla="*/ 6590 w 10035"/>
                    <a:gd name="connsiteY4" fmla="*/ 9962 h 10000"/>
                    <a:gd name="connsiteX5" fmla="*/ 7005 w 10035"/>
                    <a:gd name="connsiteY5" fmla="*/ 8822 h 10000"/>
                    <a:gd name="connsiteX6" fmla="*/ 0 w 10035"/>
                    <a:gd name="connsiteY6" fmla="*/ 0 h 10000"/>
                    <a:gd name="connsiteX0" fmla="*/ 0 w 10000"/>
                    <a:gd name="connsiteY0" fmla="*/ 0 h 10000"/>
                    <a:gd name="connsiteX1" fmla="*/ 7811 w 10000"/>
                    <a:gd name="connsiteY1" fmla="*/ 6616 h 10000"/>
                    <a:gd name="connsiteX2" fmla="*/ 8226 w 10000"/>
                    <a:gd name="connsiteY2" fmla="*/ 5513 h 10000"/>
                    <a:gd name="connsiteX3" fmla="*/ 10000 w 10000"/>
                    <a:gd name="connsiteY3" fmla="*/ 10000 h 10000"/>
                    <a:gd name="connsiteX4" fmla="*/ 6590 w 10000"/>
                    <a:gd name="connsiteY4" fmla="*/ 9962 h 10000"/>
                    <a:gd name="connsiteX5" fmla="*/ 7005 w 10000"/>
                    <a:gd name="connsiteY5" fmla="*/ 8822 h 10000"/>
                    <a:gd name="connsiteX6" fmla="*/ 0 w 10000"/>
                    <a:gd name="connsiteY6" fmla="*/ 0 h 10000"/>
                    <a:gd name="connsiteX0" fmla="*/ 0 w 10000"/>
                    <a:gd name="connsiteY0" fmla="*/ 0 h 10913"/>
                    <a:gd name="connsiteX1" fmla="*/ 7811 w 10000"/>
                    <a:gd name="connsiteY1" fmla="*/ 6616 h 10913"/>
                    <a:gd name="connsiteX2" fmla="*/ 8226 w 10000"/>
                    <a:gd name="connsiteY2" fmla="*/ 5513 h 10913"/>
                    <a:gd name="connsiteX3" fmla="*/ 10000 w 10000"/>
                    <a:gd name="connsiteY3" fmla="*/ 10913 h 10913"/>
                    <a:gd name="connsiteX4" fmla="*/ 6590 w 10000"/>
                    <a:gd name="connsiteY4" fmla="*/ 9962 h 10913"/>
                    <a:gd name="connsiteX5" fmla="*/ 7005 w 10000"/>
                    <a:gd name="connsiteY5" fmla="*/ 8822 h 10913"/>
                    <a:gd name="connsiteX6" fmla="*/ 0 w 10000"/>
                    <a:gd name="connsiteY6" fmla="*/ 0 h 10913"/>
                    <a:gd name="connsiteX0" fmla="*/ 0 w 10000"/>
                    <a:gd name="connsiteY0" fmla="*/ 0 h 10799"/>
                    <a:gd name="connsiteX1" fmla="*/ 7811 w 10000"/>
                    <a:gd name="connsiteY1" fmla="*/ 6616 h 10799"/>
                    <a:gd name="connsiteX2" fmla="*/ 8226 w 10000"/>
                    <a:gd name="connsiteY2" fmla="*/ 5513 h 10799"/>
                    <a:gd name="connsiteX3" fmla="*/ 10000 w 10000"/>
                    <a:gd name="connsiteY3" fmla="*/ 10799 h 10799"/>
                    <a:gd name="connsiteX4" fmla="*/ 6590 w 10000"/>
                    <a:gd name="connsiteY4" fmla="*/ 9962 h 10799"/>
                    <a:gd name="connsiteX5" fmla="*/ 7005 w 10000"/>
                    <a:gd name="connsiteY5" fmla="*/ 8822 h 10799"/>
                    <a:gd name="connsiteX6" fmla="*/ 0 w 10000"/>
                    <a:gd name="connsiteY6" fmla="*/ 0 h 10799"/>
                    <a:gd name="connsiteX0" fmla="*/ 0 w 9965"/>
                    <a:gd name="connsiteY0" fmla="*/ 0 h 11198"/>
                    <a:gd name="connsiteX1" fmla="*/ 7811 w 9965"/>
                    <a:gd name="connsiteY1" fmla="*/ 6616 h 11198"/>
                    <a:gd name="connsiteX2" fmla="*/ 8226 w 9965"/>
                    <a:gd name="connsiteY2" fmla="*/ 5513 h 11198"/>
                    <a:gd name="connsiteX3" fmla="*/ 9965 w 9965"/>
                    <a:gd name="connsiteY3" fmla="*/ 11198 h 11198"/>
                    <a:gd name="connsiteX4" fmla="*/ 6590 w 9965"/>
                    <a:gd name="connsiteY4" fmla="*/ 9962 h 11198"/>
                    <a:gd name="connsiteX5" fmla="*/ 7005 w 9965"/>
                    <a:gd name="connsiteY5" fmla="*/ 8822 h 11198"/>
                    <a:gd name="connsiteX6" fmla="*/ 0 w 9965"/>
                    <a:gd name="connsiteY6" fmla="*/ 0 h 111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965" h="11198">
                      <a:moveTo>
                        <a:pt x="0" y="0"/>
                      </a:moveTo>
                      <a:lnTo>
                        <a:pt x="7811" y="6616"/>
                      </a:lnTo>
                      <a:lnTo>
                        <a:pt x="8226" y="5513"/>
                      </a:lnTo>
                      <a:lnTo>
                        <a:pt x="9965" y="11198"/>
                      </a:lnTo>
                      <a:lnTo>
                        <a:pt x="6590" y="9962"/>
                      </a:lnTo>
                      <a:lnTo>
                        <a:pt x="7005" y="88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1827A483-BC0B-D6CC-C737-A570CA87DBCC}"/>
                </a:ext>
              </a:extLst>
            </p:cNvPr>
            <p:cNvGrpSpPr/>
            <p:nvPr/>
          </p:nvGrpSpPr>
          <p:grpSpPr>
            <a:xfrm>
              <a:off x="8699845" y="558800"/>
              <a:ext cx="312564" cy="437634"/>
              <a:chOff x="8699845" y="558800"/>
              <a:chExt cx="312564" cy="437634"/>
            </a:xfrm>
          </p:grpSpPr>
          <p:grpSp>
            <p:nvGrpSpPr>
              <p:cNvPr id="306" name="Group 305">
                <a:extLst>
                  <a:ext uri="{FF2B5EF4-FFF2-40B4-BE49-F238E27FC236}">
                    <a16:creationId xmlns:a16="http://schemas.microsoft.com/office/drawing/2014/main" id="{404D610E-93AE-6DBF-808D-1E4421AAC297}"/>
                  </a:ext>
                </a:extLst>
              </p:cNvPr>
              <p:cNvGrpSpPr/>
              <p:nvPr/>
            </p:nvGrpSpPr>
            <p:grpSpPr>
              <a:xfrm>
                <a:off x="8699845" y="558800"/>
                <a:ext cx="312564" cy="437634"/>
                <a:chOff x="1285782" y="1954531"/>
                <a:chExt cx="2448018" cy="3427594"/>
              </a:xfrm>
            </p:grpSpPr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7B1A4F40-10A1-21D8-BEED-40732943B3F1}"/>
                    </a:ext>
                  </a:extLst>
                </p:cNvPr>
                <p:cNvSpPr/>
                <p:nvPr/>
              </p:nvSpPr>
              <p:spPr>
                <a:xfrm>
                  <a:off x="1285782" y="1954531"/>
                  <a:ext cx="2448018" cy="2448018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6" name="Rectangle 19">
                  <a:extLst>
                    <a:ext uri="{FF2B5EF4-FFF2-40B4-BE49-F238E27FC236}">
                      <a16:creationId xmlns:a16="http://schemas.microsoft.com/office/drawing/2014/main" id="{E8705E00-24B6-AD8C-7FCD-C88B61AE4216}"/>
                    </a:ext>
                  </a:extLst>
                </p:cNvPr>
                <p:cNvSpPr/>
                <p:nvPr/>
              </p:nvSpPr>
              <p:spPr>
                <a:xfrm>
                  <a:off x="1707503" y="3698984"/>
                  <a:ext cx="1904046" cy="1683141"/>
                </a:xfrm>
                <a:custGeom>
                  <a:avLst/>
                  <a:gdLst>
                    <a:gd name="connsiteX0" fmla="*/ 0 w 681037"/>
                    <a:gd name="connsiteY0" fmla="*/ 0 h 742950"/>
                    <a:gd name="connsiteX1" fmla="*/ 681037 w 681037"/>
                    <a:gd name="connsiteY1" fmla="*/ 0 h 742950"/>
                    <a:gd name="connsiteX2" fmla="*/ 681037 w 681037"/>
                    <a:gd name="connsiteY2" fmla="*/ 742950 h 742950"/>
                    <a:gd name="connsiteX3" fmla="*/ 0 w 681037"/>
                    <a:gd name="connsiteY3" fmla="*/ 742950 h 742950"/>
                    <a:gd name="connsiteX4" fmla="*/ 0 w 681037"/>
                    <a:gd name="connsiteY4" fmla="*/ 0 h 742950"/>
                    <a:gd name="connsiteX0" fmla="*/ 0 w 1114424"/>
                    <a:gd name="connsiteY0" fmla="*/ 0 h 742950"/>
                    <a:gd name="connsiteX1" fmla="*/ 1114424 w 1114424"/>
                    <a:gd name="connsiteY1" fmla="*/ 138113 h 742950"/>
                    <a:gd name="connsiteX2" fmla="*/ 681037 w 1114424"/>
                    <a:gd name="connsiteY2" fmla="*/ 742950 h 742950"/>
                    <a:gd name="connsiteX3" fmla="*/ 0 w 1114424"/>
                    <a:gd name="connsiteY3" fmla="*/ 742950 h 742950"/>
                    <a:gd name="connsiteX4" fmla="*/ 0 w 1114424"/>
                    <a:gd name="connsiteY4" fmla="*/ 0 h 742950"/>
                    <a:gd name="connsiteX0" fmla="*/ 0 w 1104899"/>
                    <a:gd name="connsiteY0" fmla="*/ 0 h 742950"/>
                    <a:gd name="connsiteX1" fmla="*/ 1104899 w 1104899"/>
                    <a:gd name="connsiteY1" fmla="*/ 142875 h 742950"/>
                    <a:gd name="connsiteX2" fmla="*/ 681037 w 1104899"/>
                    <a:gd name="connsiteY2" fmla="*/ 742950 h 742950"/>
                    <a:gd name="connsiteX3" fmla="*/ 0 w 1104899"/>
                    <a:gd name="connsiteY3" fmla="*/ 742950 h 742950"/>
                    <a:gd name="connsiteX4" fmla="*/ 0 w 1104899"/>
                    <a:gd name="connsiteY4" fmla="*/ 0 h 742950"/>
                    <a:gd name="connsiteX0" fmla="*/ 400050 w 1104899"/>
                    <a:gd name="connsiteY0" fmla="*/ 152400 h 600075"/>
                    <a:gd name="connsiteX1" fmla="*/ 1104899 w 1104899"/>
                    <a:gd name="connsiteY1" fmla="*/ 0 h 600075"/>
                    <a:gd name="connsiteX2" fmla="*/ 681037 w 1104899"/>
                    <a:gd name="connsiteY2" fmla="*/ 600075 h 600075"/>
                    <a:gd name="connsiteX3" fmla="*/ 0 w 1104899"/>
                    <a:gd name="connsiteY3" fmla="*/ 600075 h 600075"/>
                    <a:gd name="connsiteX4" fmla="*/ 400050 w 1104899"/>
                    <a:gd name="connsiteY4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11965"/>
                    <a:gd name="connsiteY0" fmla="*/ 139947 h 619125"/>
                    <a:gd name="connsiteX1" fmla="*/ 711965 w 711965"/>
                    <a:gd name="connsiteY1" fmla="*/ 0 h 619125"/>
                    <a:gd name="connsiteX2" fmla="*/ 297628 w 711965"/>
                    <a:gd name="connsiteY2" fmla="*/ 619125 h 619125"/>
                    <a:gd name="connsiteX3" fmla="*/ 0 w 711965"/>
                    <a:gd name="connsiteY3" fmla="*/ 139947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52188 h 628698"/>
                    <a:gd name="connsiteX1" fmla="*/ 709297 w 709297"/>
                    <a:gd name="connsiteY1" fmla="*/ 0 h 628698"/>
                    <a:gd name="connsiteX2" fmla="*/ 294960 w 709297"/>
                    <a:gd name="connsiteY2" fmla="*/ 628698 h 628698"/>
                    <a:gd name="connsiteX3" fmla="*/ 0 w 709297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12" h="628698">
                      <a:moveTo>
                        <a:pt x="0" y="152188"/>
                      </a:moveTo>
                      <a:cubicBezTo>
                        <a:pt x="282146" y="369755"/>
                        <a:pt x="604850" y="211744"/>
                        <a:pt x="711212" y="0"/>
                      </a:cubicBezTo>
                      <a:cubicBezTo>
                        <a:pt x="633145" y="175886"/>
                        <a:pt x="487421" y="411770"/>
                        <a:pt x="294960" y="628698"/>
                      </a:cubicBezTo>
                      <a:cubicBezTo>
                        <a:pt x="339410" y="308023"/>
                        <a:pt x="203943" y="302099"/>
                        <a:pt x="0" y="152188"/>
                      </a:cubicBezTo>
                      <a:close/>
                    </a:path>
                  </a:pathLst>
                </a:custGeom>
                <a:solidFill>
                  <a:srgbClr val="FF000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7" name="Oval 316">
                  <a:extLst>
                    <a:ext uri="{FF2B5EF4-FFF2-40B4-BE49-F238E27FC236}">
                      <a16:creationId xmlns:a16="http://schemas.microsoft.com/office/drawing/2014/main" id="{13E5847C-E285-3D31-9851-D43C1E1037BC}"/>
                    </a:ext>
                  </a:extLst>
                </p:cNvPr>
                <p:cNvSpPr/>
                <p:nvPr/>
              </p:nvSpPr>
              <p:spPr>
                <a:xfrm>
                  <a:off x="1571384" y="2240133"/>
                  <a:ext cx="1876814" cy="18768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07" name="Group 306">
                <a:extLst>
                  <a:ext uri="{FF2B5EF4-FFF2-40B4-BE49-F238E27FC236}">
                    <a16:creationId xmlns:a16="http://schemas.microsoft.com/office/drawing/2014/main" id="{728C11FC-CFBA-65E7-2D17-A2CBA0921C20}"/>
                  </a:ext>
                </a:extLst>
              </p:cNvPr>
              <p:cNvGrpSpPr/>
              <p:nvPr/>
            </p:nvGrpSpPr>
            <p:grpSpPr>
              <a:xfrm>
                <a:off x="8779645" y="627455"/>
                <a:ext cx="169092" cy="160274"/>
                <a:chOff x="4983960" y="3898106"/>
                <a:chExt cx="776286" cy="735806"/>
              </a:xfrm>
              <a:solidFill>
                <a:schemeClr val="tx1">
                  <a:lumMod val="50000"/>
                  <a:lumOff val="50000"/>
                </a:schemeClr>
              </a:solidFill>
              <a:effectLst/>
            </p:grpSpPr>
            <p:grpSp>
              <p:nvGrpSpPr>
                <p:cNvPr id="308" name="Group 307">
                  <a:extLst>
                    <a:ext uri="{FF2B5EF4-FFF2-40B4-BE49-F238E27FC236}">
                      <a16:creationId xmlns:a16="http://schemas.microsoft.com/office/drawing/2014/main" id="{68E7CA7F-1B41-DAAC-4983-9F176343418F}"/>
                    </a:ext>
                  </a:extLst>
                </p:cNvPr>
                <p:cNvGrpSpPr/>
                <p:nvPr/>
              </p:nvGrpSpPr>
              <p:grpSpPr>
                <a:xfrm>
                  <a:off x="4983960" y="3898106"/>
                  <a:ext cx="776286" cy="735806"/>
                  <a:chOff x="1585915" y="3902869"/>
                  <a:chExt cx="776286" cy="735806"/>
                </a:xfrm>
                <a:grpFill/>
              </p:grpSpPr>
              <p:sp>
                <p:nvSpPr>
                  <p:cNvPr id="313" name="Freeform 107">
                    <a:extLst>
                      <a:ext uri="{FF2B5EF4-FFF2-40B4-BE49-F238E27FC236}">
                        <a16:creationId xmlns:a16="http://schemas.microsoft.com/office/drawing/2014/main" id="{2C0688C8-5290-88D3-4151-6DB0C73391B4}"/>
                      </a:ext>
                    </a:extLst>
                  </p:cNvPr>
                  <p:cNvSpPr/>
                  <p:nvPr/>
                </p:nvSpPr>
                <p:spPr>
                  <a:xfrm>
                    <a:off x="1609726" y="3902869"/>
                    <a:ext cx="752475" cy="473869"/>
                  </a:xfrm>
                  <a:custGeom>
                    <a:avLst/>
                    <a:gdLst>
                      <a:gd name="connsiteX0" fmla="*/ 350041 w 752475"/>
                      <a:gd name="connsiteY0" fmla="*/ 0 h 473869"/>
                      <a:gd name="connsiteX1" fmla="*/ 705979 w 752475"/>
                      <a:gd name="connsiteY1" fmla="*/ 274644 h 473869"/>
                      <a:gd name="connsiteX2" fmla="*/ 720827 w 752475"/>
                      <a:gd name="connsiteY2" fmla="*/ 366713 h 473869"/>
                      <a:gd name="connsiteX3" fmla="*/ 752475 w 752475"/>
                      <a:gd name="connsiteY3" fmla="*/ 366713 h 473869"/>
                      <a:gd name="connsiteX4" fmla="*/ 675085 w 752475"/>
                      <a:gd name="connsiteY4" fmla="*/ 473869 h 473869"/>
                      <a:gd name="connsiteX5" fmla="*/ 597694 w 752475"/>
                      <a:gd name="connsiteY5" fmla="*/ 366713 h 473869"/>
                      <a:gd name="connsiteX6" fmla="*/ 637090 w 752475"/>
                      <a:gd name="connsiteY6" fmla="*/ 366713 h 473869"/>
                      <a:gd name="connsiteX7" fmla="*/ 635161 w 752475"/>
                      <a:gd name="connsiteY7" fmla="*/ 338362 h 473869"/>
                      <a:gd name="connsiteX8" fmla="*/ 395286 w 752475"/>
                      <a:gd name="connsiteY8" fmla="*/ 88106 h 473869"/>
                      <a:gd name="connsiteX9" fmla="*/ 90486 w 752475"/>
                      <a:gd name="connsiteY9" fmla="*/ 269083 h 473869"/>
                      <a:gd name="connsiteX10" fmla="*/ 0 w 752475"/>
                      <a:gd name="connsiteY10" fmla="*/ 271462 h 473869"/>
                      <a:gd name="connsiteX11" fmla="*/ 350041 w 752475"/>
                      <a:gd name="connsiteY11" fmla="*/ 0 h 473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52475" h="473869">
                        <a:moveTo>
                          <a:pt x="350041" y="0"/>
                        </a:moveTo>
                        <a:cubicBezTo>
                          <a:pt x="456305" y="5556"/>
                          <a:pt x="644611" y="43930"/>
                          <a:pt x="705979" y="274644"/>
                        </a:cubicBezTo>
                        <a:lnTo>
                          <a:pt x="720827" y="366713"/>
                        </a:lnTo>
                        <a:lnTo>
                          <a:pt x="752475" y="366713"/>
                        </a:lnTo>
                        <a:lnTo>
                          <a:pt x="675085" y="473869"/>
                        </a:lnTo>
                        <a:lnTo>
                          <a:pt x="597694" y="366713"/>
                        </a:lnTo>
                        <a:lnTo>
                          <a:pt x="637090" y="366713"/>
                        </a:lnTo>
                        <a:lnTo>
                          <a:pt x="635161" y="338362"/>
                        </a:lnTo>
                        <a:cubicBezTo>
                          <a:pt x="625524" y="264320"/>
                          <a:pt x="578046" y="127993"/>
                          <a:pt x="395286" y="88106"/>
                        </a:cubicBezTo>
                        <a:cubicBezTo>
                          <a:pt x="168274" y="70644"/>
                          <a:pt x="107949" y="231777"/>
                          <a:pt x="90486" y="269083"/>
                        </a:cubicBezTo>
                        <a:lnTo>
                          <a:pt x="0" y="271462"/>
                        </a:lnTo>
                        <a:cubicBezTo>
                          <a:pt x="33338" y="178594"/>
                          <a:pt x="107153" y="14287"/>
                          <a:pt x="350041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4" name="Freeform 108">
                    <a:extLst>
                      <a:ext uri="{FF2B5EF4-FFF2-40B4-BE49-F238E27FC236}">
                        <a16:creationId xmlns:a16="http://schemas.microsoft.com/office/drawing/2014/main" id="{1B06B57A-CFC9-01E8-83F3-0B86E08F44A2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85915" y="4283868"/>
                    <a:ext cx="681038" cy="354807"/>
                  </a:xfrm>
                  <a:custGeom>
                    <a:avLst/>
                    <a:gdLst>
                      <a:gd name="connsiteX0" fmla="*/ 350041 w 752475"/>
                      <a:gd name="connsiteY0" fmla="*/ 0 h 473869"/>
                      <a:gd name="connsiteX1" fmla="*/ 705979 w 752475"/>
                      <a:gd name="connsiteY1" fmla="*/ 274644 h 473869"/>
                      <a:gd name="connsiteX2" fmla="*/ 720827 w 752475"/>
                      <a:gd name="connsiteY2" fmla="*/ 366713 h 473869"/>
                      <a:gd name="connsiteX3" fmla="*/ 752475 w 752475"/>
                      <a:gd name="connsiteY3" fmla="*/ 366713 h 473869"/>
                      <a:gd name="connsiteX4" fmla="*/ 675085 w 752475"/>
                      <a:gd name="connsiteY4" fmla="*/ 473869 h 473869"/>
                      <a:gd name="connsiteX5" fmla="*/ 597694 w 752475"/>
                      <a:gd name="connsiteY5" fmla="*/ 366713 h 473869"/>
                      <a:gd name="connsiteX6" fmla="*/ 637090 w 752475"/>
                      <a:gd name="connsiteY6" fmla="*/ 366713 h 473869"/>
                      <a:gd name="connsiteX7" fmla="*/ 635161 w 752475"/>
                      <a:gd name="connsiteY7" fmla="*/ 338362 h 473869"/>
                      <a:gd name="connsiteX8" fmla="*/ 395286 w 752475"/>
                      <a:gd name="connsiteY8" fmla="*/ 88106 h 473869"/>
                      <a:gd name="connsiteX9" fmla="*/ 90486 w 752475"/>
                      <a:gd name="connsiteY9" fmla="*/ 269083 h 473869"/>
                      <a:gd name="connsiteX10" fmla="*/ 0 w 752475"/>
                      <a:gd name="connsiteY10" fmla="*/ 271462 h 473869"/>
                      <a:gd name="connsiteX11" fmla="*/ 350041 w 752475"/>
                      <a:gd name="connsiteY11" fmla="*/ 0 h 473869"/>
                      <a:gd name="connsiteX0" fmla="*/ 350041 w 752475"/>
                      <a:gd name="connsiteY0" fmla="*/ 0 h 473869"/>
                      <a:gd name="connsiteX1" fmla="*/ 705979 w 752475"/>
                      <a:gd name="connsiteY1" fmla="*/ 274644 h 473869"/>
                      <a:gd name="connsiteX2" fmla="*/ 720827 w 752475"/>
                      <a:gd name="connsiteY2" fmla="*/ 366713 h 473869"/>
                      <a:gd name="connsiteX3" fmla="*/ 752475 w 752475"/>
                      <a:gd name="connsiteY3" fmla="*/ 366713 h 473869"/>
                      <a:gd name="connsiteX4" fmla="*/ 675085 w 752475"/>
                      <a:gd name="connsiteY4" fmla="*/ 473869 h 473869"/>
                      <a:gd name="connsiteX5" fmla="*/ 597694 w 752475"/>
                      <a:gd name="connsiteY5" fmla="*/ 366713 h 473869"/>
                      <a:gd name="connsiteX6" fmla="*/ 637090 w 752475"/>
                      <a:gd name="connsiteY6" fmla="*/ 366713 h 473869"/>
                      <a:gd name="connsiteX7" fmla="*/ 635161 w 752475"/>
                      <a:gd name="connsiteY7" fmla="*/ 338362 h 473869"/>
                      <a:gd name="connsiteX8" fmla="*/ 402430 w 752475"/>
                      <a:gd name="connsiteY8" fmla="*/ 200025 h 473869"/>
                      <a:gd name="connsiteX9" fmla="*/ 90486 w 752475"/>
                      <a:gd name="connsiteY9" fmla="*/ 269083 h 473869"/>
                      <a:gd name="connsiteX10" fmla="*/ 0 w 752475"/>
                      <a:gd name="connsiteY10" fmla="*/ 271462 h 473869"/>
                      <a:gd name="connsiteX11" fmla="*/ 350041 w 752475"/>
                      <a:gd name="connsiteY11" fmla="*/ 0 h 473869"/>
                      <a:gd name="connsiteX0" fmla="*/ 373854 w 752475"/>
                      <a:gd name="connsiteY0" fmla="*/ 7669 h 367238"/>
                      <a:gd name="connsiteX1" fmla="*/ 705979 w 752475"/>
                      <a:gd name="connsiteY1" fmla="*/ 168013 h 367238"/>
                      <a:gd name="connsiteX2" fmla="*/ 720827 w 752475"/>
                      <a:gd name="connsiteY2" fmla="*/ 260082 h 367238"/>
                      <a:gd name="connsiteX3" fmla="*/ 752475 w 752475"/>
                      <a:gd name="connsiteY3" fmla="*/ 260082 h 367238"/>
                      <a:gd name="connsiteX4" fmla="*/ 675085 w 752475"/>
                      <a:gd name="connsiteY4" fmla="*/ 367238 h 367238"/>
                      <a:gd name="connsiteX5" fmla="*/ 597694 w 752475"/>
                      <a:gd name="connsiteY5" fmla="*/ 260082 h 367238"/>
                      <a:gd name="connsiteX6" fmla="*/ 637090 w 752475"/>
                      <a:gd name="connsiteY6" fmla="*/ 260082 h 367238"/>
                      <a:gd name="connsiteX7" fmla="*/ 635161 w 752475"/>
                      <a:gd name="connsiteY7" fmla="*/ 231731 h 367238"/>
                      <a:gd name="connsiteX8" fmla="*/ 402430 w 752475"/>
                      <a:gd name="connsiteY8" fmla="*/ 93394 h 367238"/>
                      <a:gd name="connsiteX9" fmla="*/ 90486 w 752475"/>
                      <a:gd name="connsiteY9" fmla="*/ 162452 h 367238"/>
                      <a:gd name="connsiteX10" fmla="*/ 0 w 752475"/>
                      <a:gd name="connsiteY10" fmla="*/ 164831 h 367238"/>
                      <a:gd name="connsiteX11" fmla="*/ 373854 w 752475"/>
                      <a:gd name="connsiteY11" fmla="*/ 7669 h 367238"/>
                      <a:gd name="connsiteX0" fmla="*/ 373854 w 752475"/>
                      <a:gd name="connsiteY0" fmla="*/ 7669 h 367238"/>
                      <a:gd name="connsiteX1" fmla="*/ 705979 w 752475"/>
                      <a:gd name="connsiteY1" fmla="*/ 168013 h 367238"/>
                      <a:gd name="connsiteX2" fmla="*/ 720827 w 752475"/>
                      <a:gd name="connsiteY2" fmla="*/ 260082 h 367238"/>
                      <a:gd name="connsiteX3" fmla="*/ 752475 w 752475"/>
                      <a:gd name="connsiteY3" fmla="*/ 260082 h 367238"/>
                      <a:gd name="connsiteX4" fmla="*/ 675085 w 752475"/>
                      <a:gd name="connsiteY4" fmla="*/ 367238 h 367238"/>
                      <a:gd name="connsiteX5" fmla="*/ 597694 w 752475"/>
                      <a:gd name="connsiteY5" fmla="*/ 260082 h 367238"/>
                      <a:gd name="connsiteX6" fmla="*/ 637090 w 752475"/>
                      <a:gd name="connsiteY6" fmla="*/ 260082 h 367238"/>
                      <a:gd name="connsiteX7" fmla="*/ 635161 w 752475"/>
                      <a:gd name="connsiteY7" fmla="*/ 231731 h 367238"/>
                      <a:gd name="connsiteX8" fmla="*/ 402430 w 752475"/>
                      <a:gd name="connsiteY8" fmla="*/ 93394 h 367238"/>
                      <a:gd name="connsiteX9" fmla="*/ 169068 w 752475"/>
                      <a:gd name="connsiteY9" fmla="*/ 176740 h 367238"/>
                      <a:gd name="connsiteX10" fmla="*/ 0 w 752475"/>
                      <a:gd name="connsiteY10" fmla="*/ 164831 h 367238"/>
                      <a:gd name="connsiteX11" fmla="*/ 373854 w 752475"/>
                      <a:gd name="connsiteY11" fmla="*/ 7669 h 367238"/>
                      <a:gd name="connsiteX0" fmla="*/ 292892 w 671513"/>
                      <a:gd name="connsiteY0" fmla="*/ 7669 h 367238"/>
                      <a:gd name="connsiteX1" fmla="*/ 625017 w 671513"/>
                      <a:gd name="connsiteY1" fmla="*/ 168013 h 367238"/>
                      <a:gd name="connsiteX2" fmla="*/ 639865 w 671513"/>
                      <a:gd name="connsiteY2" fmla="*/ 260082 h 367238"/>
                      <a:gd name="connsiteX3" fmla="*/ 671513 w 671513"/>
                      <a:gd name="connsiteY3" fmla="*/ 260082 h 367238"/>
                      <a:gd name="connsiteX4" fmla="*/ 594123 w 671513"/>
                      <a:gd name="connsiteY4" fmla="*/ 367238 h 367238"/>
                      <a:gd name="connsiteX5" fmla="*/ 516732 w 671513"/>
                      <a:gd name="connsiteY5" fmla="*/ 260082 h 367238"/>
                      <a:gd name="connsiteX6" fmla="*/ 556128 w 671513"/>
                      <a:gd name="connsiteY6" fmla="*/ 260082 h 367238"/>
                      <a:gd name="connsiteX7" fmla="*/ 554199 w 671513"/>
                      <a:gd name="connsiteY7" fmla="*/ 231731 h 367238"/>
                      <a:gd name="connsiteX8" fmla="*/ 321468 w 671513"/>
                      <a:gd name="connsiteY8" fmla="*/ 93394 h 367238"/>
                      <a:gd name="connsiteX9" fmla="*/ 88106 w 671513"/>
                      <a:gd name="connsiteY9" fmla="*/ 176740 h 367238"/>
                      <a:gd name="connsiteX10" fmla="*/ 0 w 671513"/>
                      <a:gd name="connsiteY10" fmla="*/ 171975 h 367238"/>
                      <a:gd name="connsiteX11" fmla="*/ 292892 w 671513"/>
                      <a:gd name="connsiteY11" fmla="*/ 7669 h 367238"/>
                      <a:gd name="connsiteX0" fmla="*/ 292892 w 671513"/>
                      <a:gd name="connsiteY0" fmla="*/ 7669 h 367238"/>
                      <a:gd name="connsiteX1" fmla="*/ 625017 w 671513"/>
                      <a:gd name="connsiteY1" fmla="*/ 168013 h 367238"/>
                      <a:gd name="connsiteX2" fmla="*/ 639865 w 671513"/>
                      <a:gd name="connsiteY2" fmla="*/ 260082 h 367238"/>
                      <a:gd name="connsiteX3" fmla="*/ 671513 w 671513"/>
                      <a:gd name="connsiteY3" fmla="*/ 260082 h 367238"/>
                      <a:gd name="connsiteX4" fmla="*/ 594123 w 671513"/>
                      <a:gd name="connsiteY4" fmla="*/ 367238 h 367238"/>
                      <a:gd name="connsiteX5" fmla="*/ 516732 w 671513"/>
                      <a:gd name="connsiteY5" fmla="*/ 260082 h 367238"/>
                      <a:gd name="connsiteX6" fmla="*/ 556128 w 671513"/>
                      <a:gd name="connsiteY6" fmla="*/ 260082 h 367238"/>
                      <a:gd name="connsiteX7" fmla="*/ 554199 w 671513"/>
                      <a:gd name="connsiteY7" fmla="*/ 231731 h 367238"/>
                      <a:gd name="connsiteX8" fmla="*/ 321468 w 671513"/>
                      <a:gd name="connsiteY8" fmla="*/ 93394 h 367238"/>
                      <a:gd name="connsiteX9" fmla="*/ 88106 w 671513"/>
                      <a:gd name="connsiteY9" fmla="*/ 176740 h 367238"/>
                      <a:gd name="connsiteX10" fmla="*/ 0 w 671513"/>
                      <a:gd name="connsiteY10" fmla="*/ 171975 h 367238"/>
                      <a:gd name="connsiteX11" fmla="*/ 292892 w 671513"/>
                      <a:gd name="connsiteY11" fmla="*/ 7669 h 367238"/>
                      <a:gd name="connsiteX0" fmla="*/ 292892 w 671513"/>
                      <a:gd name="connsiteY0" fmla="*/ 7669 h 367238"/>
                      <a:gd name="connsiteX1" fmla="*/ 625017 w 671513"/>
                      <a:gd name="connsiteY1" fmla="*/ 168013 h 367238"/>
                      <a:gd name="connsiteX2" fmla="*/ 639865 w 671513"/>
                      <a:gd name="connsiteY2" fmla="*/ 260082 h 367238"/>
                      <a:gd name="connsiteX3" fmla="*/ 671513 w 671513"/>
                      <a:gd name="connsiteY3" fmla="*/ 260082 h 367238"/>
                      <a:gd name="connsiteX4" fmla="*/ 594123 w 671513"/>
                      <a:gd name="connsiteY4" fmla="*/ 367238 h 367238"/>
                      <a:gd name="connsiteX5" fmla="*/ 516732 w 671513"/>
                      <a:gd name="connsiteY5" fmla="*/ 260082 h 367238"/>
                      <a:gd name="connsiteX6" fmla="*/ 556128 w 671513"/>
                      <a:gd name="connsiteY6" fmla="*/ 260082 h 367238"/>
                      <a:gd name="connsiteX7" fmla="*/ 554199 w 671513"/>
                      <a:gd name="connsiteY7" fmla="*/ 231731 h 367238"/>
                      <a:gd name="connsiteX8" fmla="*/ 321468 w 671513"/>
                      <a:gd name="connsiteY8" fmla="*/ 93394 h 367238"/>
                      <a:gd name="connsiteX9" fmla="*/ 88106 w 671513"/>
                      <a:gd name="connsiteY9" fmla="*/ 176740 h 367238"/>
                      <a:gd name="connsiteX10" fmla="*/ 0 w 671513"/>
                      <a:gd name="connsiteY10" fmla="*/ 171975 h 367238"/>
                      <a:gd name="connsiteX11" fmla="*/ 292892 w 671513"/>
                      <a:gd name="connsiteY11" fmla="*/ 7669 h 367238"/>
                      <a:gd name="connsiteX0" fmla="*/ 292892 w 671513"/>
                      <a:gd name="connsiteY0" fmla="*/ 0 h 359569"/>
                      <a:gd name="connsiteX1" fmla="*/ 625017 w 671513"/>
                      <a:gd name="connsiteY1" fmla="*/ 16034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554199 w 671513"/>
                      <a:gd name="connsiteY7" fmla="*/ 224062 h 359569"/>
                      <a:gd name="connsiteX8" fmla="*/ 321468 w 671513"/>
                      <a:gd name="connsiteY8" fmla="*/ 85725 h 359569"/>
                      <a:gd name="connsiteX9" fmla="*/ 88106 w 671513"/>
                      <a:gd name="connsiteY9" fmla="*/ 169071 h 359569"/>
                      <a:gd name="connsiteX10" fmla="*/ 0 w 671513"/>
                      <a:gd name="connsiteY10" fmla="*/ 164306 h 359569"/>
                      <a:gd name="connsiteX11" fmla="*/ 292892 w 671513"/>
                      <a:gd name="connsiteY11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554199 w 671513"/>
                      <a:gd name="connsiteY7" fmla="*/ 224062 h 359569"/>
                      <a:gd name="connsiteX8" fmla="*/ 321468 w 671513"/>
                      <a:gd name="connsiteY8" fmla="*/ 85725 h 359569"/>
                      <a:gd name="connsiteX9" fmla="*/ 88106 w 671513"/>
                      <a:gd name="connsiteY9" fmla="*/ 169071 h 359569"/>
                      <a:gd name="connsiteX10" fmla="*/ 0 w 671513"/>
                      <a:gd name="connsiteY10" fmla="*/ 164306 h 359569"/>
                      <a:gd name="connsiteX11" fmla="*/ 292892 w 671513"/>
                      <a:gd name="connsiteY11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554199 w 671513"/>
                      <a:gd name="connsiteY7" fmla="*/ 224062 h 359569"/>
                      <a:gd name="connsiteX8" fmla="*/ 321468 w 671513"/>
                      <a:gd name="connsiteY8" fmla="*/ 85725 h 359569"/>
                      <a:gd name="connsiteX9" fmla="*/ 88106 w 671513"/>
                      <a:gd name="connsiteY9" fmla="*/ 169071 h 359569"/>
                      <a:gd name="connsiteX10" fmla="*/ 0 w 671513"/>
                      <a:gd name="connsiteY10" fmla="*/ 164306 h 359569"/>
                      <a:gd name="connsiteX11" fmla="*/ 292892 w 671513"/>
                      <a:gd name="connsiteY11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302417 w 681038"/>
                      <a:gd name="connsiteY0" fmla="*/ 0 h 359569"/>
                      <a:gd name="connsiteX1" fmla="*/ 617873 w 681038"/>
                      <a:gd name="connsiteY1" fmla="*/ 179394 h 359569"/>
                      <a:gd name="connsiteX2" fmla="*/ 649390 w 681038"/>
                      <a:gd name="connsiteY2" fmla="*/ 252413 h 359569"/>
                      <a:gd name="connsiteX3" fmla="*/ 681038 w 681038"/>
                      <a:gd name="connsiteY3" fmla="*/ 252413 h 359569"/>
                      <a:gd name="connsiteX4" fmla="*/ 603648 w 681038"/>
                      <a:gd name="connsiteY4" fmla="*/ 359569 h 359569"/>
                      <a:gd name="connsiteX5" fmla="*/ 526257 w 681038"/>
                      <a:gd name="connsiteY5" fmla="*/ 252413 h 359569"/>
                      <a:gd name="connsiteX6" fmla="*/ 565653 w 681038"/>
                      <a:gd name="connsiteY6" fmla="*/ 252413 h 359569"/>
                      <a:gd name="connsiteX7" fmla="*/ 330993 w 681038"/>
                      <a:gd name="connsiteY7" fmla="*/ 85725 h 359569"/>
                      <a:gd name="connsiteX8" fmla="*/ 97631 w 681038"/>
                      <a:gd name="connsiteY8" fmla="*/ 169071 h 359569"/>
                      <a:gd name="connsiteX9" fmla="*/ 0 w 681038"/>
                      <a:gd name="connsiteY9" fmla="*/ 164306 h 359569"/>
                      <a:gd name="connsiteX10" fmla="*/ 302417 w 681038"/>
                      <a:gd name="connsiteY10" fmla="*/ 0 h 359569"/>
                      <a:gd name="connsiteX0" fmla="*/ 302658 w 681279"/>
                      <a:gd name="connsiteY0" fmla="*/ 0 h 359569"/>
                      <a:gd name="connsiteX1" fmla="*/ 618114 w 681279"/>
                      <a:gd name="connsiteY1" fmla="*/ 179394 h 359569"/>
                      <a:gd name="connsiteX2" fmla="*/ 649631 w 681279"/>
                      <a:gd name="connsiteY2" fmla="*/ 252413 h 359569"/>
                      <a:gd name="connsiteX3" fmla="*/ 681279 w 681279"/>
                      <a:gd name="connsiteY3" fmla="*/ 252413 h 359569"/>
                      <a:gd name="connsiteX4" fmla="*/ 603889 w 681279"/>
                      <a:gd name="connsiteY4" fmla="*/ 359569 h 359569"/>
                      <a:gd name="connsiteX5" fmla="*/ 526498 w 681279"/>
                      <a:gd name="connsiteY5" fmla="*/ 252413 h 359569"/>
                      <a:gd name="connsiteX6" fmla="*/ 565894 w 681279"/>
                      <a:gd name="connsiteY6" fmla="*/ 252413 h 359569"/>
                      <a:gd name="connsiteX7" fmla="*/ 331234 w 681279"/>
                      <a:gd name="connsiteY7" fmla="*/ 85725 h 359569"/>
                      <a:gd name="connsiteX8" fmla="*/ 97872 w 681279"/>
                      <a:gd name="connsiteY8" fmla="*/ 169071 h 359569"/>
                      <a:gd name="connsiteX9" fmla="*/ 241 w 681279"/>
                      <a:gd name="connsiteY9" fmla="*/ 164306 h 359569"/>
                      <a:gd name="connsiteX10" fmla="*/ 302658 w 681279"/>
                      <a:gd name="connsiteY10" fmla="*/ 0 h 359569"/>
                      <a:gd name="connsiteX0" fmla="*/ 302417 w 681038"/>
                      <a:gd name="connsiteY0" fmla="*/ 0 h 359569"/>
                      <a:gd name="connsiteX1" fmla="*/ 617873 w 681038"/>
                      <a:gd name="connsiteY1" fmla="*/ 179394 h 359569"/>
                      <a:gd name="connsiteX2" fmla="*/ 649390 w 681038"/>
                      <a:gd name="connsiteY2" fmla="*/ 252413 h 359569"/>
                      <a:gd name="connsiteX3" fmla="*/ 681038 w 681038"/>
                      <a:gd name="connsiteY3" fmla="*/ 252413 h 359569"/>
                      <a:gd name="connsiteX4" fmla="*/ 603648 w 681038"/>
                      <a:gd name="connsiteY4" fmla="*/ 359569 h 359569"/>
                      <a:gd name="connsiteX5" fmla="*/ 526257 w 681038"/>
                      <a:gd name="connsiteY5" fmla="*/ 252413 h 359569"/>
                      <a:gd name="connsiteX6" fmla="*/ 565653 w 681038"/>
                      <a:gd name="connsiteY6" fmla="*/ 252413 h 359569"/>
                      <a:gd name="connsiteX7" fmla="*/ 330993 w 681038"/>
                      <a:gd name="connsiteY7" fmla="*/ 85725 h 359569"/>
                      <a:gd name="connsiteX8" fmla="*/ 97631 w 681038"/>
                      <a:gd name="connsiteY8" fmla="*/ 169071 h 359569"/>
                      <a:gd name="connsiteX9" fmla="*/ 0 w 681038"/>
                      <a:gd name="connsiteY9" fmla="*/ 164306 h 359569"/>
                      <a:gd name="connsiteX10" fmla="*/ 302417 w 681038"/>
                      <a:gd name="connsiteY10" fmla="*/ 0 h 359569"/>
                      <a:gd name="connsiteX0" fmla="*/ 302417 w 681038"/>
                      <a:gd name="connsiteY0" fmla="*/ 0 h 378619"/>
                      <a:gd name="connsiteX1" fmla="*/ 617873 w 681038"/>
                      <a:gd name="connsiteY1" fmla="*/ 198444 h 378619"/>
                      <a:gd name="connsiteX2" fmla="*/ 649390 w 681038"/>
                      <a:gd name="connsiteY2" fmla="*/ 271463 h 378619"/>
                      <a:gd name="connsiteX3" fmla="*/ 681038 w 681038"/>
                      <a:gd name="connsiteY3" fmla="*/ 271463 h 378619"/>
                      <a:gd name="connsiteX4" fmla="*/ 603648 w 681038"/>
                      <a:gd name="connsiteY4" fmla="*/ 378619 h 378619"/>
                      <a:gd name="connsiteX5" fmla="*/ 526257 w 681038"/>
                      <a:gd name="connsiteY5" fmla="*/ 271463 h 378619"/>
                      <a:gd name="connsiteX6" fmla="*/ 565653 w 681038"/>
                      <a:gd name="connsiteY6" fmla="*/ 271463 h 378619"/>
                      <a:gd name="connsiteX7" fmla="*/ 330993 w 681038"/>
                      <a:gd name="connsiteY7" fmla="*/ 104775 h 378619"/>
                      <a:gd name="connsiteX8" fmla="*/ 97631 w 681038"/>
                      <a:gd name="connsiteY8" fmla="*/ 188121 h 378619"/>
                      <a:gd name="connsiteX9" fmla="*/ 0 w 681038"/>
                      <a:gd name="connsiteY9" fmla="*/ 183356 h 378619"/>
                      <a:gd name="connsiteX10" fmla="*/ 302417 w 681038"/>
                      <a:gd name="connsiteY10" fmla="*/ 0 h 378619"/>
                      <a:gd name="connsiteX0" fmla="*/ 311942 w 681038"/>
                      <a:gd name="connsiteY0" fmla="*/ 0 h 359569"/>
                      <a:gd name="connsiteX1" fmla="*/ 617873 w 681038"/>
                      <a:gd name="connsiteY1" fmla="*/ 179394 h 359569"/>
                      <a:gd name="connsiteX2" fmla="*/ 649390 w 681038"/>
                      <a:gd name="connsiteY2" fmla="*/ 252413 h 359569"/>
                      <a:gd name="connsiteX3" fmla="*/ 681038 w 681038"/>
                      <a:gd name="connsiteY3" fmla="*/ 252413 h 359569"/>
                      <a:gd name="connsiteX4" fmla="*/ 603648 w 681038"/>
                      <a:gd name="connsiteY4" fmla="*/ 359569 h 359569"/>
                      <a:gd name="connsiteX5" fmla="*/ 526257 w 681038"/>
                      <a:gd name="connsiteY5" fmla="*/ 252413 h 359569"/>
                      <a:gd name="connsiteX6" fmla="*/ 565653 w 681038"/>
                      <a:gd name="connsiteY6" fmla="*/ 252413 h 359569"/>
                      <a:gd name="connsiteX7" fmla="*/ 330993 w 681038"/>
                      <a:gd name="connsiteY7" fmla="*/ 85725 h 359569"/>
                      <a:gd name="connsiteX8" fmla="*/ 97631 w 681038"/>
                      <a:gd name="connsiteY8" fmla="*/ 169071 h 359569"/>
                      <a:gd name="connsiteX9" fmla="*/ 0 w 681038"/>
                      <a:gd name="connsiteY9" fmla="*/ 164306 h 359569"/>
                      <a:gd name="connsiteX10" fmla="*/ 311942 w 681038"/>
                      <a:gd name="connsiteY10" fmla="*/ 0 h 359569"/>
                      <a:gd name="connsiteX0" fmla="*/ 311942 w 681038"/>
                      <a:gd name="connsiteY0" fmla="*/ 0 h 359569"/>
                      <a:gd name="connsiteX1" fmla="*/ 617873 w 681038"/>
                      <a:gd name="connsiteY1" fmla="*/ 179394 h 359569"/>
                      <a:gd name="connsiteX2" fmla="*/ 649390 w 681038"/>
                      <a:gd name="connsiteY2" fmla="*/ 252413 h 359569"/>
                      <a:gd name="connsiteX3" fmla="*/ 681038 w 681038"/>
                      <a:gd name="connsiteY3" fmla="*/ 252413 h 359569"/>
                      <a:gd name="connsiteX4" fmla="*/ 603648 w 681038"/>
                      <a:gd name="connsiteY4" fmla="*/ 359569 h 359569"/>
                      <a:gd name="connsiteX5" fmla="*/ 526257 w 681038"/>
                      <a:gd name="connsiteY5" fmla="*/ 252413 h 359569"/>
                      <a:gd name="connsiteX6" fmla="*/ 565653 w 681038"/>
                      <a:gd name="connsiteY6" fmla="*/ 252413 h 359569"/>
                      <a:gd name="connsiteX7" fmla="*/ 330993 w 681038"/>
                      <a:gd name="connsiteY7" fmla="*/ 85725 h 359569"/>
                      <a:gd name="connsiteX8" fmla="*/ 97631 w 681038"/>
                      <a:gd name="connsiteY8" fmla="*/ 169071 h 359569"/>
                      <a:gd name="connsiteX9" fmla="*/ 0 w 681038"/>
                      <a:gd name="connsiteY9" fmla="*/ 164306 h 359569"/>
                      <a:gd name="connsiteX10" fmla="*/ 311942 w 681038"/>
                      <a:gd name="connsiteY10" fmla="*/ 0 h 359569"/>
                      <a:gd name="connsiteX0" fmla="*/ 311942 w 681038"/>
                      <a:gd name="connsiteY0" fmla="*/ 0 h 359569"/>
                      <a:gd name="connsiteX1" fmla="*/ 617873 w 681038"/>
                      <a:gd name="connsiteY1" fmla="*/ 179394 h 359569"/>
                      <a:gd name="connsiteX2" fmla="*/ 649390 w 681038"/>
                      <a:gd name="connsiteY2" fmla="*/ 252413 h 359569"/>
                      <a:gd name="connsiteX3" fmla="*/ 681038 w 681038"/>
                      <a:gd name="connsiteY3" fmla="*/ 252413 h 359569"/>
                      <a:gd name="connsiteX4" fmla="*/ 603648 w 681038"/>
                      <a:gd name="connsiteY4" fmla="*/ 359569 h 359569"/>
                      <a:gd name="connsiteX5" fmla="*/ 526257 w 681038"/>
                      <a:gd name="connsiteY5" fmla="*/ 252413 h 359569"/>
                      <a:gd name="connsiteX6" fmla="*/ 565653 w 681038"/>
                      <a:gd name="connsiteY6" fmla="*/ 252413 h 359569"/>
                      <a:gd name="connsiteX7" fmla="*/ 330993 w 681038"/>
                      <a:gd name="connsiteY7" fmla="*/ 85725 h 359569"/>
                      <a:gd name="connsiteX8" fmla="*/ 97631 w 681038"/>
                      <a:gd name="connsiteY8" fmla="*/ 169071 h 359569"/>
                      <a:gd name="connsiteX9" fmla="*/ 0 w 681038"/>
                      <a:gd name="connsiteY9" fmla="*/ 164306 h 359569"/>
                      <a:gd name="connsiteX10" fmla="*/ 311942 w 681038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3374 w 683419"/>
                      <a:gd name="connsiteY7" fmla="*/ 85725 h 359569"/>
                      <a:gd name="connsiteX8" fmla="*/ 100012 w 683419"/>
                      <a:gd name="connsiteY8" fmla="*/ 169071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3374 w 683419"/>
                      <a:gd name="connsiteY7" fmla="*/ 85725 h 359569"/>
                      <a:gd name="connsiteX8" fmla="*/ 102394 w 683419"/>
                      <a:gd name="connsiteY8" fmla="*/ 171452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3374 w 683419"/>
                      <a:gd name="connsiteY7" fmla="*/ 85725 h 359569"/>
                      <a:gd name="connsiteX8" fmla="*/ 102394 w 683419"/>
                      <a:gd name="connsiteY8" fmla="*/ 171452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2394 w 683419"/>
                      <a:gd name="connsiteY8" fmla="*/ 171452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2394 w 683419"/>
                      <a:gd name="connsiteY8" fmla="*/ 171452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0013 w 683419"/>
                      <a:gd name="connsiteY8" fmla="*/ 152402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9538 w 683419"/>
                      <a:gd name="connsiteY8" fmla="*/ 169071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9538 w 683419"/>
                      <a:gd name="connsiteY8" fmla="*/ 169071 h 359569"/>
                      <a:gd name="connsiteX9" fmla="*/ 0 w 683419"/>
                      <a:gd name="connsiteY9" fmla="*/ 176212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9538 w 683419"/>
                      <a:gd name="connsiteY8" fmla="*/ 195264 h 359569"/>
                      <a:gd name="connsiteX9" fmla="*/ 0 w 683419"/>
                      <a:gd name="connsiteY9" fmla="*/ 176212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4776 w 683419"/>
                      <a:gd name="connsiteY8" fmla="*/ 171452 h 359569"/>
                      <a:gd name="connsiteX9" fmla="*/ 0 w 683419"/>
                      <a:gd name="connsiteY9" fmla="*/ 176212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88144"/>
                      <a:gd name="connsiteX1" fmla="*/ 620254 w 683419"/>
                      <a:gd name="connsiteY1" fmla="*/ 207969 h 388144"/>
                      <a:gd name="connsiteX2" fmla="*/ 651771 w 683419"/>
                      <a:gd name="connsiteY2" fmla="*/ 280988 h 388144"/>
                      <a:gd name="connsiteX3" fmla="*/ 683419 w 683419"/>
                      <a:gd name="connsiteY3" fmla="*/ 280988 h 388144"/>
                      <a:gd name="connsiteX4" fmla="*/ 606029 w 683419"/>
                      <a:gd name="connsiteY4" fmla="*/ 388144 h 388144"/>
                      <a:gd name="connsiteX5" fmla="*/ 528638 w 683419"/>
                      <a:gd name="connsiteY5" fmla="*/ 280988 h 388144"/>
                      <a:gd name="connsiteX6" fmla="*/ 568034 w 683419"/>
                      <a:gd name="connsiteY6" fmla="*/ 280988 h 388144"/>
                      <a:gd name="connsiteX7" fmla="*/ 335755 w 683419"/>
                      <a:gd name="connsiteY7" fmla="*/ 119062 h 388144"/>
                      <a:gd name="connsiteX8" fmla="*/ 104776 w 683419"/>
                      <a:gd name="connsiteY8" fmla="*/ 200027 h 388144"/>
                      <a:gd name="connsiteX9" fmla="*/ 0 w 683419"/>
                      <a:gd name="connsiteY9" fmla="*/ 204787 h 388144"/>
                      <a:gd name="connsiteX10" fmla="*/ 314323 w 683419"/>
                      <a:gd name="connsiteY10" fmla="*/ 0 h 388144"/>
                      <a:gd name="connsiteX0" fmla="*/ 321466 w 683419"/>
                      <a:gd name="connsiteY0" fmla="*/ 0 h 352425"/>
                      <a:gd name="connsiteX1" fmla="*/ 620254 w 683419"/>
                      <a:gd name="connsiteY1" fmla="*/ 172250 h 352425"/>
                      <a:gd name="connsiteX2" fmla="*/ 651771 w 683419"/>
                      <a:gd name="connsiteY2" fmla="*/ 245269 h 352425"/>
                      <a:gd name="connsiteX3" fmla="*/ 683419 w 683419"/>
                      <a:gd name="connsiteY3" fmla="*/ 245269 h 352425"/>
                      <a:gd name="connsiteX4" fmla="*/ 606029 w 683419"/>
                      <a:gd name="connsiteY4" fmla="*/ 352425 h 352425"/>
                      <a:gd name="connsiteX5" fmla="*/ 528638 w 683419"/>
                      <a:gd name="connsiteY5" fmla="*/ 245269 h 352425"/>
                      <a:gd name="connsiteX6" fmla="*/ 568034 w 683419"/>
                      <a:gd name="connsiteY6" fmla="*/ 245269 h 352425"/>
                      <a:gd name="connsiteX7" fmla="*/ 335755 w 683419"/>
                      <a:gd name="connsiteY7" fmla="*/ 83343 h 352425"/>
                      <a:gd name="connsiteX8" fmla="*/ 104776 w 683419"/>
                      <a:gd name="connsiteY8" fmla="*/ 164308 h 352425"/>
                      <a:gd name="connsiteX9" fmla="*/ 0 w 683419"/>
                      <a:gd name="connsiteY9" fmla="*/ 169068 h 352425"/>
                      <a:gd name="connsiteX10" fmla="*/ 321466 w 683419"/>
                      <a:gd name="connsiteY10" fmla="*/ 0 h 352425"/>
                      <a:gd name="connsiteX0" fmla="*/ 319084 w 683419"/>
                      <a:gd name="connsiteY0" fmla="*/ 0 h 364332"/>
                      <a:gd name="connsiteX1" fmla="*/ 620254 w 683419"/>
                      <a:gd name="connsiteY1" fmla="*/ 184157 h 364332"/>
                      <a:gd name="connsiteX2" fmla="*/ 651771 w 683419"/>
                      <a:gd name="connsiteY2" fmla="*/ 257176 h 364332"/>
                      <a:gd name="connsiteX3" fmla="*/ 683419 w 683419"/>
                      <a:gd name="connsiteY3" fmla="*/ 257176 h 364332"/>
                      <a:gd name="connsiteX4" fmla="*/ 606029 w 683419"/>
                      <a:gd name="connsiteY4" fmla="*/ 364332 h 364332"/>
                      <a:gd name="connsiteX5" fmla="*/ 528638 w 683419"/>
                      <a:gd name="connsiteY5" fmla="*/ 257176 h 364332"/>
                      <a:gd name="connsiteX6" fmla="*/ 568034 w 683419"/>
                      <a:gd name="connsiteY6" fmla="*/ 257176 h 364332"/>
                      <a:gd name="connsiteX7" fmla="*/ 335755 w 683419"/>
                      <a:gd name="connsiteY7" fmla="*/ 95250 h 364332"/>
                      <a:gd name="connsiteX8" fmla="*/ 104776 w 683419"/>
                      <a:gd name="connsiteY8" fmla="*/ 176215 h 364332"/>
                      <a:gd name="connsiteX9" fmla="*/ 0 w 683419"/>
                      <a:gd name="connsiteY9" fmla="*/ 180975 h 364332"/>
                      <a:gd name="connsiteX10" fmla="*/ 319084 w 683419"/>
                      <a:gd name="connsiteY10" fmla="*/ 0 h 364332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8034 w 683419"/>
                      <a:gd name="connsiteY6" fmla="*/ 247651 h 354807"/>
                      <a:gd name="connsiteX7" fmla="*/ 335755 w 683419"/>
                      <a:gd name="connsiteY7" fmla="*/ 85725 h 354807"/>
                      <a:gd name="connsiteX8" fmla="*/ 104776 w 683419"/>
                      <a:gd name="connsiteY8" fmla="*/ 166690 h 354807"/>
                      <a:gd name="connsiteX9" fmla="*/ 0 w 683419"/>
                      <a:gd name="connsiteY9" fmla="*/ 171450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8034 w 683419"/>
                      <a:gd name="connsiteY6" fmla="*/ 247651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90503 h 354807"/>
                      <a:gd name="connsiteX9" fmla="*/ 0 w 683419"/>
                      <a:gd name="connsiteY9" fmla="*/ 171450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8034 w 683419"/>
                      <a:gd name="connsiteY6" fmla="*/ 247651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66691 h 354807"/>
                      <a:gd name="connsiteX9" fmla="*/ 0 w 683419"/>
                      <a:gd name="connsiteY9" fmla="*/ 171450 h 354807"/>
                      <a:gd name="connsiteX10" fmla="*/ 319084 w 683419"/>
                      <a:gd name="connsiteY10" fmla="*/ 0 h 354807"/>
                      <a:gd name="connsiteX0" fmla="*/ 314321 w 678656"/>
                      <a:gd name="connsiteY0" fmla="*/ 0 h 354807"/>
                      <a:gd name="connsiteX1" fmla="*/ 615491 w 678656"/>
                      <a:gd name="connsiteY1" fmla="*/ 174632 h 354807"/>
                      <a:gd name="connsiteX2" fmla="*/ 647008 w 678656"/>
                      <a:gd name="connsiteY2" fmla="*/ 247651 h 354807"/>
                      <a:gd name="connsiteX3" fmla="*/ 678656 w 678656"/>
                      <a:gd name="connsiteY3" fmla="*/ 247651 h 354807"/>
                      <a:gd name="connsiteX4" fmla="*/ 601266 w 678656"/>
                      <a:gd name="connsiteY4" fmla="*/ 354807 h 354807"/>
                      <a:gd name="connsiteX5" fmla="*/ 523875 w 678656"/>
                      <a:gd name="connsiteY5" fmla="*/ 247651 h 354807"/>
                      <a:gd name="connsiteX6" fmla="*/ 563271 w 678656"/>
                      <a:gd name="connsiteY6" fmla="*/ 247651 h 354807"/>
                      <a:gd name="connsiteX7" fmla="*/ 330992 w 678656"/>
                      <a:gd name="connsiteY7" fmla="*/ 85725 h 354807"/>
                      <a:gd name="connsiteX8" fmla="*/ 104776 w 678656"/>
                      <a:gd name="connsiteY8" fmla="*/ 166691 h 354807"/>
                      <a:gd name="connsiteX9" fmla="*/ 0 w 678656"/>
                      <a:gd name="connsiteY9" fmla="*/ 166687 h 354807"/>
                      <a:gd name="connsiteX10" fmla="*/ 314321 w 678656"/>
                      <a:gd name="connsiteY10" fmla="*/ 0 h 354807"/>
                      <a:gd name="connsiteX0" fmla="*/ 314321 w 678656"/>
                      <a:gd name="connsiteY0" fmla="*/ 0 h 354807"/>
                      <a:gd name="connsiteX1" fmla="*/ 615491 w 678656"/>
                      <a:gd name="connsiteY1" fmla="*/ 174632 h 354807"/>
                      <a:gd name="connsiteX2" fmla="*/ 647008 w 678656"/>
                      <a:gd name="connsiteY2" fmla="*/ 247651 h 354807"/>
                      <a:gd name="connsiteX3" fmla="*/ 678656 w 678656"/>
                      <a:gd name="connsiteY3" fmla="*/ 247651 h 354807"/>
                      <a:gd name="connsiteX4" fmla="*/ 601266 w 678656"/>
                      <a:gd name="connsiteY4" fmla="*/ 354807 h 354807"/>
                      <a:gd name="connsiteX5" fmla="*/ 523875 w 678656"/>
                      <a:gd name="connsiteY5" fmla="*/ 247651 h 354807"/>
                      <a:gd name="connsiteX6" fmla="*/ 563271 w 678656"/>
                      <a:gd name="connsiteY6" fmla="*/ 247651 h 354807"/>
                      <a:gd name="connsiteX7" fmla="*/ 330992 w 678656"/>
                      <a:gd name="connsiteY7" fmla="*/ 85725 h 354807"/>
                      <a:gd name="connsiteX8" fmla="*/ 104776 w 678656"/>
                      <a:gd name="connsiteY8" fmla="*/ 171453 h 354807"/>
                      <a:gd name="connsiteX9" fmla="*/ 0 w 678656"/>
                      <a:gd name="connsiteY9" fmla="*/ 166687 h 354807"/>
                      <a:gd name="connsiteX10" fmla="*/ 314321 w 678656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8034 w 683419"/>
                      <a:gd name="connsiteY6" fmla="*/ 247651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3374 w 683419"/>
                      <a:gd name="connsiteY7" fmla="*/ 111919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8136 w 683419"/>
                      <a:gd name="connsiteY7" fmla="*/ 88106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95288"/>
                      <a:gd name="connsiteX1" fmla="*/ 620254 w 683419"/>
                      <a:gd name="connsiteY1" fmla="*/ 215113 h 395288"/>
                      <a:gd name="connsiteX2" fmla="*/ 651771 w 683419"/>
                      <a:gd name="connsiteY2" fmla="*/ 288132 h 395288"/>
                      <a:gd name="connsiteX3" fmla="*/ 683419 w 683419"/>
                      <a:gd name="connsiteY3" fmla="*/ 288132 h 395288"/>
                      <a:gd name="connsiteX4" fmla="*/ 606029 w 683419"/>
                      <a:gd name="connsiteY4" fmla="*/ 395288 h 395288"/>
                      <a:gd name="connsiteX5" fmla="*/ 528638 w 683419"/>
                      <a:gd name="connsiteY5" fmla="*/ 288132 h 395288"/>
                      <a:gd name="connsiteX6" fmla="*/ 563272 w 683419"/>
                      <a:gd name="connsiteY6" fmla="*/ 290513 h 395288"/>
                      <a:gd name="connsiteX7" fmla="*/ 338136 w 683419"/>
                      <a:gd name="connsiteY7" fmla="*/ 128587 h 395288"/>
                      <a:gd name="connsiteX8" fmla="*/ 109539 w 683419"/>
                      <a:gd name="connsiteY8" fmla="*/ 211934 h 395288"/>
                      <a:gd name="connsiteX9" fmla="*/ 0 w 683419"/>
                      <a:gd name="connsiteY9" fmla="*/ 209549 h 395288"/>
                      <a:gd name="connsiteX10" fmla="*/ 319084 w 683419"/>
                      <a:gd name="connsiteY10" fmla="*/ 0 h 395288"/>
                      <a:gd name="connsiteX0" fmla="*/ 316703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8136 w 683419"/>
                      <a:gd name="connsiteY7" fmla="*/ 88106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6703 w 683419"/>
                      <a:gd name="connsiteY10" fmla="*/ 0 h 354807"/>
                      <a:gd name="connsiteX0" fmla="*/ 316703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8136 w 683419"/>
                      <a:gd name="connsiteY7" fmla="*/ 88106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6703 w 683419"/>
                      <a:gd name="connsiteY10" fmla="*/ 0 h 354807"/>
                      <a:gd name="connsiteX0" fmla="*/ 316703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8136 w 683419"/>
                      <a:gd name="connsiteY7" fmla="*/ 88106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6703 w 683419"/>
                      <a:gd name="connsiteY10" fmla="*/ 0 h 354807"/>
                      <a:gd name="connsiteX0" fmla="*/ 316703 w 683419"/>
                      <a:gd name="connsiteY0" fmla="*/ 0 h 354807"/>
                      <a:gd name="connsiteX1" fmla="*/ 651771 w 683419"/>
                      <a:gd name="connsiteY1" fmla="*/ 247651 h 354807"/>
                      <a:gd name="connsiteX2" fmla="*/ 683419 w 683419"/>
                      <a:gd name="connsiteY2" fmla="*/ 247651 h 354807"/>
                      <a:gd name="connsiteX3" fmla="*/ 606029 w 683419"/>
                      <a:gd name="connsiteY3" fmla="*/ 354807 h 354807"/>
                      <a:gd name="connsiteX4" fmla="*/ 528638 w 683419"/>
                      <a:gd name="connsiteY4" fmla="*/ 247651 h 354807"/>
                      <a:gd name="connsiteX5" fmla="*/ 563272 w 683419"/>
                      <a:gd name="connsiteY5" fmla="*/ 250032 h 354807"/>
                      <a:gd name="connsiteX6" fmla="*/ 338136 w 683419"/>
                      <a:gd name="connsiteY6" fmla="*/ 88106 h 354807"/>
                      <a:gd name="connsiteX7" fmla="*/ 109539 w 683419"/>
                      <a:gd name="connsiteY7" fmla="*/ 171453 h 354807"/>
                      <a:gd name="connsiteX8" fmla="*/ 0 w 683419"/>
                      <a:gd name="connsiteY8" fmla="*/ 169068 h 354807"/>
                      <a:gd name="connsiteX9" fmla="*/ 316703 w 683419"/>
                      <a:gd name="connsiteY9" fmla="*/ 0 h 354807"/>
                      <a:gd name="connsiteX0" fmla="*/ 316703 w 683419"/>
                      <a:gd name="connsiteY0" fmla="*/ 0 h 354807"/>
                      <a:gd name="connsiteX1" fmla="*/ 651771 w 683419"/>
                      <a:gd name="connsiteY1" fmla="*/ 247651 h 354807"/>
                      <a:gd name="connsiteX2" fmla="*/ 683419 w 683419"/>
                      <a:gd name="connsiteY2" fmla="*/ 247651 h 354807"/>
                      <a:gd name="connsiteX3" fmla="*/ 606029 w 683419"/>
                      <a:gd name="connsiteY3" fmla="*/ 354807 h 354807"/>
                      <a:gd name="connsiteX4" fmla="*/ 528638 w 683419"/>
                      <a:gd name="connsiteY4" fmla="*/ 247651 h 354807"/>
                      <a:gd name="connsiteX5" fmla="*/ 563272 w 683419"/>
                      <a:gd name="connsiteY5" fmla="*/ 250032 h 354807"/>
                      <a:gd name="connsiteX6" fmla="*/ 338136 w 683419"/>
                      <a:gd name="connsiteY6" fmla="*/ 88106 h 354807"/>
                      <a:gd name="connsiteX7" fmla="*/ 109539 w 683419"/>
                      <a:gd name="connsiteY7" fmla="*/ 171453 h 354807"/>
                      <a:gd name="connsiteX8" fmla="*/ 0 w 683419"/>
                      <a:gd name="connsiteY8" fmla="*/ 169068 h 354807"/>
                      <a:gd name="connsiteX9" fmla="*/ 316703 w 683419"/>
                      <a:gd name="connsiteY9" fmla="*/ 0 h 354807"/>
                      <a:gd name="connsiteX0" fmla="*/ 316703 w 683419"/>
                      <a:gd name="connsiteY0" fmla="*/ 7 h 354814"/>
                      <a:gd name="connsiteX1" fmla="*/ 651771 w 683419"/>
                      <a:gd name="connsiteY1" fmla="*/ 247658 h 354814"/>
                      <a:gd name="connsiteX2" fmla="*/ 683419 w 683419"/>
                      <a:gd name="connsiteY2" fmla="*/ 247658 h 354814"/>
                      <a:gd name="connsiteX3" fmla="*/ 606029 w 683419"/>
                      <a:gd name="connsiteY3" fmla="*/ 354814 h 354814"/>
                      <a:gd name="connsiteX4" fmla="*/ 528638 w 683419"/>
                      <a:gd name="connsiteY4" fmla="*/ 247658 h 354814"/>
                      <a:gd name="connsiteX5" fmla="*/ 563272 w 683419"/>
                      <a:gd name="connsiteY5" fmla="*/ 250039 h 354814"/>
                      <a:gd name="connsiteX6" fmla="*/ 338136 w 683419"/>
                      <a:gd name="connsiteY6" fmla="*/ 88113 h 354814"/>
                      <a:gd name="connsiteX7" fmla="*/ 109539 w 683419"/>
                      <a:gd name="connsiteY7" fmla="*/ 171460 h 354814"/>
                      <a:gd name="connsiteX8" fmla="*/ 0 w 683419"/>
                      <a:gd name="connsiteY8" fmla="*/ 169075 h 354814"/>
                      <a:gd name="connsiteX9" fmla="*/ 316703 w 683419"/>
                      <a:gd name="connsiteY9" fmla="*/ 7 h 354814"/>
                      <a:gd name="connsiteX0" fmla="*/ 316703 w 683419"/>
                      <a:gd name="connsiteY0" fmla="*/ 0 h 354807"/>
                      <a:gd name="connsiteX1" fmla="*/ 651771 w 683419"/>
                      <a:gd name="connsiteY1" fmla="*/ 247651 h 354807"/>
                      <a:gd name="connsiteX2" fmla="*/ 683419 w 683419"/>
                      <a:gd name="connsiteY2" fmla="*/ 247651 h 354807"/>
                      <a:gd name="connsiteX3" fmla="*/ 606029 w 683419"/>
                      <a:gd name="connsiteY3" fmla="*/ 354807 h 354807"/>
                      <a:gd name="connsiteX4" fmla="*/ 528638 w 683419"/>
                      <a:gd name="connsiteY4" fmla="*/ 247651 h 354807"/>
                      <a:gd name="connsiteX5" fmla="*/ 563272 w 683419"/>
                      <a:gd name="connsiteY5" fmla="*/ 250032 h 354807"/>
                      <a:gd name="connsiteX6" fmla="*/ 338136 w 683419"/>
                      <a:gd name="connsiteY6" fmla="*/ 88106 h 354807"/>
                      <a:gd name="connsiteX7" fmla="*/ 109539 w 683419"/>
                      <a:gd name="connsiteY7" fmla="*/ 171453 h 354807"/>
                      <a:gd name="connsiteX8" fmla="*/ 0 w 683419"/>
                      <a:gd name="connsiteY8" fmla="*/ 169068 h 354807"/>
                      <a:gd name="connsiteX9" fmla="*/ 316703 w 683419"/>
                      <a:gd name="connsiteY9" fmla="*/ 0 h 354807"/>
                      <a:gd name="connsiteX0" fmla="*/ 316703 w 683419"/>
                      <a:gd name="connsiteY0" fmla="*/ 0 h 354807"/>
                      <a:gd name="connsiteX1" fmla="*/ 651771 w 683419"/>
                      <a:gd name="connsiteY1" fmla="*/ 247651 h 354807"/>
                      <a:gd name="connsiteX2" fmla="*/ 683419 w 683419"/>
                      <a:gd name="connsiteY2" fmla="*/ 247651 h 354807"/>
                      <a:gd name="connsiteX3" fmla="*/ 606029 w 683419"/>
                      <a:gd name="connsiteY3" fmla="*/ 354807 h 354807"/>
                      <a:gd name="connsiteX4" fmla="*/ 528638 w 683419"/>
                      <a:gd name="connsiteY4" fmla="*/ 247651 h 354807"/>
                      <a:gd name="connsiteX5" fmla="*/ 563272 w 683419"/>
                      <a:gd name="connsiteY5" fmla="*/ 250032 h 354807"/>
                      <a:gd name="connsiteX6" fmla="*/ 338136 w 683419"/>
                      <a:gd name="connsiteY6" fmla="*/ 88106 h 354807"/>
                      <a:gd name="connsiteX7" fmla="*/ 109539 w 683419"/>
                      <a:gd name="connsiteY7" fmla="*/ 171453 h 354807"/>
                      <a:gd name="connsiteX8" fmla="*/ 0 w 683419"/>
                      <a:gd name="connsiteY8" fmla="*/ 169068 h 354807"/>
                      <a:gd name="connsiteX9" fmla="*/ 316703 w 683419"/>
                      <a:gd name="connsiteY9" fmla="*/ 0 h 354807"/>
                      <a:gd name="connsiteX0" fmla="*/ 297653 w 664369"/>
                      <a:gd name="connsiteY0" fmla="*/ 0 h 354807"/>
                      <a:gd name="connsiteX1" fmla="*/ 632721 w 664369"/>
                      <a:gd name="connsiteY1" fmla="*/ 247651 h 354807"/>
                      <a:gd name="connsiteX2" fmla="*/ 664369 w 664369"/>
                      <a:gd name="connsiteY2" fmla="*/ 247651 h 354807"/>
                      <a:gd name="connsiteX3" fmla="*/ 586979 w 664369"/>
                      <a:gd name="connsiteY3" fmla="*/ 354807 h 354807"/>
                      <a:gd name="connsiteX4" fmla="*/ 509588 w 664369"/>
                      <a:gd name="connsiteY4" fmla="*/ 247651 h 354807"/>
                      <a:gd name="connsiteX5" fmla="*/ 544222 w 664369"/>
                      <a:gd name="connsiteY5" fmla="*/ 250032 h 354807"/>
                      <a:gd name="connsiteX6" fmla="*/ 319086 w 664369"/>
                      <a:gd name="connsiteY6" fmla="*/ 88106 h 354807"/>
                      <a:gd name="connsiteX7" fmla="*/ 90489 w 664369"/>
                      <a:gd name="connsiteY7" fmla="*/ 171453 h 354807"/>
                      <a:gd name="connsiteX8" fmla="*/ 0 w 664369"/>
                      <a:gd name="connsiteY8" fmla="*/ 164305 h 354807"/>
                      <a:gd name="connsiteX9" fmla="*/ 297653 w 664369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1924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038" h="354807">
                        <a:moveTo>
                          <a:pt x="314322" y="0"/>
                        </a:moveTo>
                        <a:cubicBezTo>
                          <a:pt x="494388" y="10716"/>
                          <a:pt x="628752" y="139701"/>
                          <a:pt x="649390" y="247651"/>
                        </a:cubicBezTo>
                        <a:lnTo>
                          <a:pt x="681038" y="247651"/>
                        </a:lnTo>
                        <a:lnTo>
                          <a:pt x="603648" y="354807"/>
                        </a:lnTo>
                        <a:lnTo>
                          <a:pt x="526257" y="247651"/>
                        </a:lnTo>
                        <a:lnTo>
                          <a:pt x="560891" y="250032"/>
                        </a:lnTo>
                        <a:cubicBezTo>
                          <a:pt x="518390" y="170657"/>
                          <a:pt x="461600" y="105569"/>
                          <a:pt x="335755" y="88106"/>
                        </a:cubicBezTo>
                        <a:cubicBezTo>
                          <a:pt x="223043" y="77788"/>
                          <a:pt x="150816" y="122240"/>
                          <a:pt x="107158" y="171453"/>
                        </a:cubicBezTo>
                        <a:lnTo>
                          <a:pt x="0" y="169068"/>
                        </a:lnTo>
                        <a:cubicBezTo>
                          <a:pt x="19051" y="133350"/>
                          <a:pt x="97628" y="11906"/>
                          <a:pt x="314322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09" name="Group 308">
                  <a:extLst>
                    <a:ext uri="{FF2B5EF4-FFF2-40B4-BE49-F238E27FC236}">
                      <a16:creationId xmlns:a16="http://schemas.microsoft.com/office/drawing/2014/main" id="{26DC5833-AEFB-2724-CCD5-F51FA6030F09}"/>
                    </a:ext>
                  </a:extLst>
                </p:cNvPr>
                <p:cNvGrpSpPr/>
                <p:nvPr/>
              </p:nvGrpSpPr>
              <p:grpSpPr>
                <a:xfrm>
                  <a:off x="5184266" y="4075228"/>
                  <a:ext cx="280704" cy="391088"/>
                  <a:chOff x="5184266" y="4075228"/>
                  <a:chExt cx="280704" cy="391088"/>
                </a:xfrm>
                <a:grpFill/>
              </p:grpSpPr>
              <p:sp>
                <p:nvSpPr>
                  <p:cNvPr id="310" name="Freeform 104">
                    <a:extLst>
                      <a:ext uri="{FF2B5EF4-FFF2-40B4-BE49-F238E27FC236}">
                        <a16:creationId xmlns:a16="http://schemas.microsoft.com/office/drawing/2014/main" id="{BCC70BA8-7344-0FC8-C594-55AB4908CCEE}"/>
                      </a:ext>
                    </a:extLst>
                  </p:cNvPr>
                  <p:cNvSpPr/>
                  <p:nvPr/>
                </p:nvSpPr>
                <p:spPr>
                  <a:xfrm>
                    <a:off x="5218687" y="4075228"/>
                    <a:ext cx="246283" cy="391088"/>
                  </a:xfrm>
                  <a:custGeom>
                    <a:avLst/>
                    <a:gdLst>
                      <a:gd name="connsiteX0" fmla="*/ 189135 w 246283"/>
                      <a:gd name="connsiteY0" fmla="*/ 0 h 391088"/>
                      <a:gd name="connsiteX1" fmla="*/ 227252 w 246283"/>
                      <a:gd name="connsiteY1" fmla="*/ 3973 h 391088"/>
                      <a:gd name="connsiteX2" fmla="*/ 246283 w 246283"/>
                      <a:gd name="connsiteY2" fmla="*/ 10081 h 391088"/>
                      <a:gd name="connsiteX3" fmla="*/ 246283 w 246283"/>
                      <a:gd name="connsiteY3" fmla="*/ 81657 h 391088"/>
                      <a:gd name="connsiteX4" fmla="*/ 198659 w 246283"/>
                      <a:gd name="connsiteY4" fmla="*/ 72294 h 391088"/>
                      <a:gd name="connsiteX5" fmla="*/ 72454 w 246283"/>
                      <a:gd name="connsiteY5" fmla="*/ 195192 h 391088"/>
                      <a:gd name="connsiteX6" fmla="*/ 198659 w 246283"/>
                      <a:gd name="connsiteY6" fmla="*/ 318090 h 391088"/>
                      <a:gd name="connsiteX7" fmla="*/ 246283 w 246283"/>
                      <a:gd name="connsiteY7" fmla="*/ 308727 h 391088"/>
                      <a:gd name="connsiteX8" fmla="*/ 246283 w 246283"/>
                      <a:gd name="connsiteY8" fmla="*/ 381008 h 391088"/>
                      <a:gd name="connsiteX9" fmla="*/ 227252 w 246283"/>
                      <a:gd name="connsiteY9" fmla="*/ 387115 h 391088"/>
                      <a:gd name="connsiteX10" fmla="*/ 189135 w 246283"/>
                      <a:gd name="connsiteY10" fmla="*/ 391088 h 391088"/>
                      <a:gd name="connsiteX11" fmla="*/ 0 w 246283"/>
                      <a:gd name="connsiteY11" fmla="*/ 195544 h 391088"/>
                      <a:gd name="connsiteX12" fmla="*/ 189135 w 246283"/>
                      <a:gd name="connsiteY12" fmla="*/ 0 h 3910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46283" h="391088">
                        <a:moveTo>
                          <a:pt x="189135" y="0"/>
                        </a:moveTo>
                        <a:cubicBezTo>
                          <a:pt x="202192" y="0"/>
                          <a:pt x="214940" y="1368"/>
                          <a:pt x="227252" y="3973"/>
                        </a:cubicBezTo>
                        <a:lnTo>
                          <a:pt x="246283" y="10081"/>
                        </a:lnTo>
                        <a:lnTo>
                          <a:pt x="246283" y="81657"/>
                        </a:lnTo>
                        <a:lnTo>
                          <a:pt x="198659" y="72294"/>
                        </a:lnTo>
                        <a:cubicBezTo>
                          <a:pt x="128958" y="72294"/>
                          <a:pt x="72454" y="127317"/>
                          <a:pt x="72454" y="195192"/>
                        </a:cubicBezTo>
                        <a:cubicBezTo>
                          <a:pt x="72454" y="263067"/>
                          <a:pt x="128958" y="318090"/>
                          <a:pt x="198659" y="318090"/>
                        </a:cubicBezTo>
                        <a:lnTo>
                          <a:pt x="246283" y="308727"/>
                        </a:lnTo>
                        <a:lnTo>
                          <a:pt x="246283" y="381008"/>
                        </a:lnTo>
                        <a:lnTo>
                          <a:pt x="227252" y="387115"/>
                        </a:lnTo>
                        <a:cubicBezTo>
                          <a:pt x="214940" y="389720"/>
                          <a:pt x="202192" y="391088"/>
                          <a:pt x="189135" y="391088"/>
                        </a:cubicBezTo>
                        <a:cubicBezTo>
                          <a:pt x="84679" y="391088"/>
                          <a:pt x="0" y="303540"/>
                          <a:pt x="0" y="195544"/>
                        </a:cubicBezTo>
                        <a:cubicBezTo>
                          <a:pt x="0" y="87548"/>
                          <a:pt x="84679" y="0"/>
                          <a:pt x="189135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1" name="Rectangle 310">
                    <a:extLst>
                      <a:ext uri="{FF2B5EF4-FFF2-40B4-BE49-F238E27FC236}">
                        <a16:creationId xmlns:a16="http://schemas.microsoft.com/office/drawing/2014/main" id="{FC853CC4-5452-D4D3-05DD-08225422FEDA}"/>
                      </a:ext>
                    </a:extLst>
                  </p:cNvPr>
                  <p:cNvSpPr/>
                  <p:nvPr/>
                </p:nvSpPr>
                <p:spPr>
                  <a:xfrm>
                    <a:off x="5186818" y="4285205"/>
                    <a:ext cx="168443" cy="44385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2" name="Rectangle 311">
                    <a:extLst>
                      <a:ext uri="{FF2B5EF4-FFF2-40B4-BE49-F238E27FC236}">
                        <a16:creationId xmlns:a16="http://schemas.microsoft.com/office/drawing/2014/main" id="{70F502AE-CDEB-85B3-6C41-7EFBF9DCE710}"/>
                      </a:ext>
                    </a:extLst>
                  </p:cNvPr>
                  <p:cNvSpPr/>
                  <p:nvPr/>
                </p:nvSpPr>
                <p:spPr>
                  <a:xfrm>
                    <a:off x="5184266" y="4223293"/>
                    <a:ext cx="173546" cy="44385"/>
                  </a:xfrm>
                  <a:prstGeom prst="rect">
                    <a:avLst/>
                  </a:pr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270" name="Group 269">
              <a:extLst>
                <a:ext uri="{FF2B5EF4-FFF2-40B4-BE49-F238E27FC236}">
                  <a16:creationId xmlns:a16="http://schemas.microsoft.com/office/drawing/2014/main" id="{CFAB95DB-716A-216C-9AA4-8AD15920B918}"/>
                </a:ext>
              </a:extLst>
            </p:cNvPr>
            <p:cNvGrpSpPr/>
            <p:nvPr/>
          </p:nvGrpSpPr>
          <p:grpSpPr>
            <a:xfrm>
              <a:off x="2540966" y="578580"/>
              <a:ext cx="659434" cy="923308"/>
              <a:chOff x="2540966" y="578580"/>
              <a:chExt cx="659434" cy="923308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AD3C920B-CD74-B033-80EC-FA38A93D7FFB}"/>
                  </a:ext>
                </a:extLst>
              </p:cNvPr>
              <p:cNvGrpSpPr/>
              <p:nvPr/>
            </p:nvGrpSpPr>
            <p:grpSpPr>
              <a:xfrm>
                <a:off x="2540966" y="578580"/>
                <a:ext cx="659434" cy="923308"/>
                <a:chOff x="1285782" y="1954531"/>
                <a:chExt cx="2448018" cy="3427594"/>
              </a:xfrm>
            </p:grpSpPr>
            <p:sp>
              <p:nvSpPr>
                <p:cNvPr id="303" name="Oval 302">
                  <a:extLst>
                    <a:ext uri="{FF2B5EF4-FFF2-40B4-BE49-F238E27FC236}">
                      <a16:creationId xmlns:a16="http://schemas.microsoft.com/office/drawing/2014/main" id="{7BE811D1-809C-65BC-8370-F217382F4847}"/>
                    </a:ext>
                  </a:extLst>
                </p:cNvPr>
                <p:cNvSpPr/>
                <p:nvPr/>
              </p:nvSpPr>
              <p:spPr>
                <a:xfrm>
                  <a:off x="1285782" y="1954531"/>
                  <a:ext cx="2448018" cy="2448018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4" name="Rectangle 19">
                  <a:extLst>
                    <a:ext uri="{FF2B5EF4-FFF2-40B4-BE49-F238E27FC236}">
                      <a16:creationId xmlns:a16="http://schemas.microsoft.com/office/drawing/2014/main" id="{3E7897AF-6BF8-EADD-0077-DCDDB5B30668}"/>
                    </a:ext>
                  </a:extLst>
                </p:cNvPr>
                <p:cNvSpPr/>
                <p:nvPr/>
              </p:nvSpPr>
              <p:spPr>
                <a:xfrm>
                  <a:off x="1707503" y="3698984"/>
                  <a:ext cx="1904046" cy="1683141"/>
                </a:xfrm>
                <a:custGeom>
                  <a:avLst/>
                  <a:gdLst>
                    <a:gd name="connsiteX0" fmla="*/ 0 w 681037"/>
                    <a:gd name="connsiteY0" fmla="*/ 0 h 742950"/>
                    <a:gd name="connsiteX1" fmla="*/ 681037 w 681037"/>
                    <a:gd name="connsiteY1" fmla="*/ 0 h 742950"/>
                    <a:gd name="connsiteX2" fmla="*/ 681037 w 681037"/>
                    <a:gd name="connsiteY2" fmla="*/ 742950 h 742950"/>
                    <a:gd name="connsiteX3" fmla="*/ 0 w 681037"/>
                    <a:gd name="connsiteY3" fmla="*/ 742950 h 742950"/>
                    <a:gd name="connsiteX4" fmla="*/ 0 w 681037"/>
                    <a:gd name="connsiteY4" fmla="*/ 0 h 742950"/>
                    <a:gd name="connsiteX0" fmla="*/ 0 w 1114424"/>
                    <a:gd name="connsiteY0" fmla="*/ 0 h 742950"/>
                    <a:gd name="connsiteX1" fmla="*/ 1114424 w 1114424"/>
                    <a:gd name="connsiteY1" fmla="*/ 138113 h 742950"/>
                    <a:gd name="connsiteX2" fmla="*/ 681037 w 1114424"/>
                    <a:gd name="connsiteY2" fmla="*/ 742950 h 742950"/>
                    <a:gd name="connsiteX3" fmla="*/ 0 w 1114424"/>
                    <a:gd name="connsiteY3" fmla="*/ 742950 h 742950"/>
                    <a:gd name="connsiteX4" fmla="*/ 0 w 1114424"/>
                    <a:gd name="connsiteY4" fmla="*/ 0 h 742950"/>
                    <a:gd name="connsiteX0" fmla="*/ 0 w 1104899"/>
                    <a:gd name="connsiteY0" fmla="*/ 0 h 742950"/>
                    <a:gd name="connsiteX1" fmla="*/ 1104899 w 1104899"/>
                    <a:gd name="connsiteY1" fmla="*/ 142875 h 742950"/>
                    <a:gd name="connsiteX2" fmla="*/ 681037 w 1104899"/>
                    <a:gd name="connsiteY2" fmla="*/ 742950 h 742950"/>
                    <a:gd name="connsiteX3" fmla="*/ 0 w 1104899"/>
                    <a:gd name="connsiteY3" fmla="*/ 742950 h 742950"/>
                    <a:gd name="connsiteX4" fmla="*/ 0 w 1104899"/>
                    <a:gd name="connsiteY4" fmla="*/ 0 h 742950"/>
                    <a:gd name="connsiteX0" fmla="*/ 400050 w 1104899"/>
                    <a:gd name="connsiteY0" fmla="*/ 152400 h 600075"/>
                    <a:gd name="connsiteX1" fmla="*/ 1104899 w 1104899"/>
                    <a:gd name="connsiteY1" fmla="*/ 0 h 600075"/>
                    <a:gd name="connsiteX2" fmla="*/ 681037 w 1104899"/>
                    <a:gd name="connsiteY2" fmla="*/ 600075 h 600075"/>
                    <a:gd name="connsiteX3" fmla="*/ 0 w 1104899"/>
                    <a:gd name="connsiteY3" fmla="*/ 600075 h 600075"/>
                    <a:gd name="connsiteX4" fmla="*/ 400050 w 1104899"/>
                    <a:gd name="connsiteY4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11965"/>
                    <a:gd name="connsiteY0" fmla="*/ 139947 h 619125"/>
                    <a:gd name="connsiteX1" fmla="*/ 711965 w 711965"/>
                    <a:gd name="connsiteY1" fmla="*/ 0 h 619125"/>
                    <a:gd name="connsiteX2" fmla="*/ 297628 w 711965"/>
                    <a:gd name="connsiteY2" fmla="*/ 619125 h 619125"/>
                    <a:gd name="connsiteX3" fmla="*/ 0 w 711965"/>
                    <a:gd name="connsiteY3" fmla="*/ 139947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52188 h 628698"/>
                    <a:gd name="connsiteX1" fmla="*/ 709297 w 709297"/>
                    <a:gd name="connsiteY1" fmla="*/ 0 h 628698"/>
                    <a:gd name="connsiteX2" fmla="*/ 294960 w 709297"/>
                    <a:gd name="connsiteY2" fmla="*/ 628698 h 628698"/>
                    <a:gd name="connsiteX3" fmla="*/ 0 w 709297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12" h="628698">
                      <a:moveTo>
                        <a:pt x="0" y="152188"/>
                      </a:moveTo>
                      <a:cubicBezTo>
                        <a:pt x="282146" y="369755"/>
                        <a:pt x="604850" y="211744"/>
                        <a:pt x="711212" y="0"/>
                      </a:cubicBezTo>
                      <a:cubicBezTo>
                        <a:pt x="633145" y="175886"/>
                        <a:pt x="487421" y="411770"/>
                        <a:pt x="294960" y="628698"/>
                      </a:cubicBezTo>
                      <a:cubicBezTo>
                        <a:pt x="339410" y="308023"/>
                        <a:pt x="203943" y="302099"/>
                        <a:pt x="0" y="152188"/>
                      </a:cubicBezTo>
                      <a:close/>
                    </a:path>
                  </a:pathLst>
                </a:custGeom>
                <a:solidFill>
                  <a:srgbClr val="00B050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2D532E09-77BA-B528-243B-D3D4262DE973}"/>
                    </a:ext>
                  </a:extLst>
                </p:cNvPr>
                <p:cNvSpPr/>
                <p:nvPr/>
              </p:nvSpPr>
              <p:spPr>
                <a:xfrm>
                  <a:off x="1571384" y="2240133"/>
                  <a:ext cx="1876814" cy="18768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99" name="Group 298">
                <a:extLst>
                  <a:ext uri="{FF2B5EF4-FFF2-40B4-BE49-F238E27FC236}">
                    <a16:creationId xmlns:a16="http://schemas.microsoft.com/office/drawing/2014/main" id="{844D2B4B-E558-3A46-77BC-230869B7A775}"/>
                  </a:ext>
                </a:extLst>
              </p:cNvPr>
              <p:cNvGrpSpPr/>
              <p:nvPr/>
            </p:nvGrpSpPr>
            <p:grpSpPr>
              <a:xfrm>
                <a:off x="2724906" y="754077"/>
                <a:ext cx="316744" cy="300228"/>
                <a:chOff x="1585915" y="3902869"/>
                <a:chExt cx="776286" cy="735806"/>
              </a:xfrm>
              <a:solidFill>
                <a:schemeClr val="tx1">
                  <a:lumMod val="50000"/>
                  <a:lumOff val="50000"/>
                </a:schemeClr>
              </a:solidFill>
              <a:effectLst/>
            </p:grpSpPr>
            <p:sp>
              <p:nvSpPr>
                <p:cNvPr id="300" name="Freeform 110">
                  <a:extLst>
                    <a:ext uri="{FF2B5EF4-FFF2-40B4-BE49-F238E27FC236}">
                      <a16:creationId xmlns:a16="http://schemas.microsoft.com/office/drawing/2014/main" id="{83634126-C383-FEB3-1DDA-3976321ADF40}"/>
                    </a:ext>
                  </a:extLst>
                </p:cNvPr>
                <p:cNvSpPr/>
                <p:nvPr/>
              </p:nvSpPr>
              <p:spPr>
                <a:xfrm>
                  <a:off x="1609726" y="3902869"/>
                  <a:ext cx="752475" cy="473869"/>
                </a:xfrm>
                <a:custGeom>
                  <a:avLst/>
                  <a:gdLst>
                    <a:gd name="connsiteX0" fmla="*/ 350041 w 752475"/>
                    <a:gd name="connsiteY0" fmla="*/ 0 h 473869"/>
                    <a:gd name="connsiteX1" fmla="*/ 705979 w 752475"/>
                    <a:gd name="connsiteY1" fmla="*/ 274644 h 473869"/>
                    <a:gd name="connsiteX2" fmla="*/ 720827 w 752475"/>
                    <a:gd name="connsiteY2" fmla="*/ 366713 h 473869"/>
                    <a:gd name="connsiteX3" fmla="*/ 752475 w 752475"/>
                    <a:gd name="connsiteY3" fmla="*/ 366713 h 473869"/>
                    <a:gd name="connsiteX4" fmla="*/ 675085 w 752475"/>
                    <a:gd name="connsiteY4" fmla="*/ 473869 h 473869"/>
                    <a:gd name="connsiteX5" fmla="*/ 597694 w 752475"/>
                    <a:gd name="connsiteY5" fmla="*/ 366713 h 473869"/>
                    <a:gd name="connsiteX6" fmla="*/ 637090 w 752475"/>
                    <a:gd name="connsiteY6" fmla="*/ 366713 h 473869"/>
                    <a:gd name="connsiteX7" fmla="*/ 635161 w 752475"/>
                    <a:gd name="connsiteY7" fmla="*/ 338362 h 473869"/>
                    <a:gd name="connsiteX8" fmla="*/ 395286 w 752475"/>
                    <a:gd name="connsiteY8" fmla="*/ 88106 h 473869"/>
                    <a:gd name="connsiteX9" fmla="*/ 90486 w 752475"/>
                    <a:gd name="connsiteY9" fmla="*/ 269083 h 473869"/>
                    <a:gd name="connsiteX10" fmla="*/ 0 w 752475"/>
                    <a:gd name="connsiteY10" fmla="*/ 271462 h 473869"/>
                    <a:gd name="connsiteX11" fmla="*/ 350041 w 752475"/>
                    <a:gd name="connsiteY11" fmla="*/ 0 h 473869"/>
                    <a:gd name="connsiteX0" fmla="*/ 350041 w 752475"/>
                    <a:gd name="connsiteY0" fmla="*/ 0 h 473869"/>
                    <a:gd name="connsiteX1" fmla="*/ 705979 w 752475"/>
                    <a:gd name="connsiteY1" fmla="*/ 274644 h 473869"/>
                    <a:gd name="connsiteX2" fmla="*/ 720827 w 752475"/>
                    <a:gd name="connsiteY2" fmla="*/ 366713 h 473869"/>
                    <a:gd name="connsiteX3" fmla="*/ 752475 w 752475"/>
                    <a:gd name="connsiteY3" fmla="*/ 366713 h 473869"/>
                    <a:gd name="connsiteX4" fmla="*/ 675085 w 752475"/>
                    <a:gd name="connsiteY4" fmla="*/ 473869 h 473869"/>
                    <a:gd name="connsiteX5" fmla="*/ 597694 w 752475"/>
                    <a:gd name="connsiteY5" fmla="*/ 366713 h 473869"/>
                    <a:gd name="connsiteX6" fmla="*/ 637090 w 752475"/>
                    <a:gd name="connsiteY6" fmla="*/ 366713 h 473869"/>
                    <a:gd name="connsiteX7" fmla="*/ 635161 w 752475"/>
                    <a:gd name="connsiteY7" fmla="*/ 338362 h 473869"/>
                    <a:gd name="connsiteX8" fmla="*/ 395286 w 752475"/>
                    <a:gd name="connsiteY8" fmla="*/ 88106 h 473869"/>
                    <a:gd name="connsiteX9" fmla="*/ 90486 w 752475"/>
                    <a:gd name="connsiteY9" fmla="*/ 269083 h 473869"/>
                    <a:gd name="connsiteX10" fmla="*/ 0 w 752475"/>
                    <a:gd name="connsiteY10" fmla="*/ 271462 h 473869"/>
                    <a:gd name="connsiteX11" fmla="*/ 350041 w 752475"/>
                    <a:gd name="connsiteY11" fmla="*/ 0 h 473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752475" h="473869">
                      <a:moveTo>
                        <a:pt x="350041" y="0"/>
                      </a:moveTo>
                      <a:cubicBezTo>
                        <a:pt x="451542" y="793"/>
                        <a:pt x="644611" y="43930"/>
                        <a:pt x="705979" y="274644"/>
                      </a:cubicBezTo>
                      <a:lnTo>
                        <a:pt x="720827" y="366713"/>
                      </a:lnTo>
                      <a:lnTo>
                        <a:pt x="752475" y="366713"/>
                      </a:lnTo>
                      <a:lnTo>
                        <a:pt x="675085" y="473869"/>
                      </a:lnTo>
                      <a:lnTo>
                        <a:pt x="597694" y="366713"/>
                      </a:lnTo>
                      <a:lnTo>
                        <a:pt x="637090" y="366713"/>
                      </a:lnTo>
                      <a:lnTo>
                        <a:pt x="635161" y="338362"/>
                      </a:lnTo>
                      <a:cubicBezTo>
                        <a:pt x="625524" y="264320"/>
                        <a:pt x="578046" y="127993"/>
                        <a:pt x="395286" y="88106"/>
                      </a:cubicBezTo>
                      <a:cubicBezTo>
                        <a:pt x="168274" y="70644"/>
                        <a:pt x="107949" y="231777"/>
                        <a:pt x="90486" y="269083"/>
                      </a:cubicBezTo>
                      <a:lnTo>
                        <a:pt x="0" y="271462"/>
                      </a:lnTo>
                      <a:cubicBezTo>
                        <a:pt x="33338" y="178594"/>
                        <a:pt x="107153" y="14287"/>
                        <a:pt x="350041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1" name="Freeform 111">
                  <a:extLst>
                    <a:ext uri="{FF2B5EF4-FFF2-40B4-BE49-F238E27FC236}">
                      <a16:creationId xmlns:a16="http://schemas.microsoft.com/office/drawing/2014/main" id="{051B500F-E853-C95D-DB92-051FD668E965}"/>
                    </a:ext>
                  </a:extLst>
                </p:cNvPr>
                <p:cNvSpPr/>
                <p:nvPr/>
              </p:nvSpPr>
              <p:spPr>
                <a:xfrm rot="10800000">
                  <a:off x="1585915" y="4283868"/>
                  <a:ext cx="681038" cy="354807"/>
                </a:xfrm>
                <a:custGeom>
                  <a:avLst/>
                  <a:gdLst>
                    <a:gd name="connsiteX0" fmla="*/ 350041 w 752475"/>
                    <a:gd name="connsiteY0" fmla="*/ 0 h 473869"/>
                    <a:gd name="connsiteX1" fmla="*/ 705979 w 752475"/>
                    <a:gd name="connsiteY1" fmla="*/ 274644 h 473869"/>
                    <a:gd name="connsiteX2" fmla="*/ 720827 w 752475"/>
                    <a:gd name="connsiteY2" fmla="*/ 366713 h 473869"/>
                    <a:gd name="connsiteX3" fmla="*/ 752475 w 752475"/>
                    <a:gd name="connsiteY3" fmla="*/ 366713 h 473869"/>
                    <a:gd name="connsiteX4" fmla="*/ 675085 w 752475"/>
                    <a:gd name="connsiteY4" fmla="*/ 473869 h 473869"/>
                    <a:gd name="connsiteX5" fmla="*/ 597694 w 752475"/>
                    <a:gd name="connsiteY5" fmla="*/ 366713 h 473869"/>
                    <a:gd name="connsiteX6" fmla="*/ 637090 w 752475"/>
                    <a:gd name="connsiteY6" fmla="*/ 366713 h 473869"/>
                    <a:gd name="connsiteX7" fmla="*/ 635161 w 752475"/>
                    <a:gd name="connsiteY7" fmla="*/ 338362 h 473869"/>
                    <a:gd name="connsiteX8" fmla="*/ 395286 w 752475"/>
                    <a:gd name="connsiteY8" fmla="*/ 88106 h 473869"/>
                    <a:gd name="connsiteX9" fmla="*/ 90486 w 752475"/>
                    <a:gd name="connsiteY9" fmla="*/ 269083 h 473869"/>
                    <a:gd name="connsiteX10" fmla="*/ 0 w 752475"/>
                    <a:gd name="connsiteY10" fmla="*/ 271462 h 473869"/>
                    <a:gd name="connsiteX11" fmla="*/ 350041 w 752475"/>
                    <a:gd name="connsiteY11" fmla="*/ 0 h 473869"/>
                    <a:gd name="connsiteX0" fmla="*/ 350041 w 752475"/>
                    <a:gd name="connsiteY0" fmla="*/ 0 h 473869"/>
                    <a:gd name="connsiteX1" fmla="*/ 705979 w 752475"/>
                    <a:gd name="connsiteY1" fmla="*/ 274644 h 473869"/>
                    <a:gd name="connsiteX2" fmla="*/ 720827 w 752475"/>
                    <a:gd name="connsiteY2" fmla="*/ 366713 h 473869"/>
                    <a:gd name="connsiteX3" fmla="*/ 752475 w 752475"/>
                    <a:gd name="connsiteY3" fmla="*/ 366713 h 473869"/>
                    <a:gd name="connsiteX4" fmla="*/ 675085 w 752475"/>
                    <a:gd name="connsiteY4" fmla="*/ 473869 h 473869"/>
                    <a:gd name="connsiteX5" fmla="*/ 597694 w 752475"/>
                    <a:gd name="connsiteY5" fmla="*/ 366713 h 473869"/>
                    <a:gd name="connsiteX6" fmla="*/ 637090 w 752475"/>
                    <a:gd name="connsiteY6" fmla="*/ 366713 h 473869"/>
                    <a:gd name="connsiteX7" fmla="*/ 635161 w 752475"/>
                    <a:gd name="connsiteY7" fmla="*/ 338362 h 473869"/>
                    <a:gd name="connsiteX8" fmla="*/ 402430 w 752475"/>
                    <a:gd name="connsiteY8" fmla="*/ 200025 h 473869"/>
                    <a:gd name="connsiteX9" fmla="*/ 90486 w 752475"/>
                    <a:gd name="connsiteY9" fmla="*/ 269083 h 473869"/>
                    <a:gd name="connsiteX10" fmla="*/ 0 w 752475"/>
                    <a:gd name="connsiteY10" fmla="*/ 271462 h 473869"/>
                    <a:gd name="connsiteX11" fmla="*/ 350041 w 752475"/>
                    <a:gd name="connsiteY11" fmla="*/ 0 h 473869"/>
                    <a:gd name="connsiteX0" fmla="*/ 373854 w 752475"/>
                    <a:gd name="connsiteY0" fmla="*/ 7669 h 367238"/>
                    <a:gd name="connsiteX1" fmla="*/ 705979 w 752475"/>
                    <a:gd name="connsiteY1" fmla="*/ 168013 h 367238"/>
                    <a:gd name="connsiteX2" fmla="*/ 720827 w 752475"/>
                    <a:gd name="connsiteY2" fmla="*/ 260082 h 367238"/>
                    <a:gd name="connsiteX3" fmla="*/ 752475 w 752475"/>
                    <a:gd name="connsiteY3" fmla="*/ 260082 h 367238"/>
                    <a:gd name="connsiteX4" fmla="*/ 675085 w 752475"/>
                    <a:gd name="connsiteY4" fmla="*/ 367238 h 367238"/>
                    <a:gd name="connsiteX5" fmla="*/ 597694 w 752475"/>
                    <a:gd name="connsiteY5" fmla="*/ 260082 h 367238"/>
                    <a:gd name="connsiteX6" fmla="*/ 637090 w 752475"/>
                    <a:gd name="connsiteY6" fmla="*/ 260082 h 367238"/>
                    <a:gd name="connsiteX7" fmla="*/ 635161 w 752475"/>
                    <a:gd name="connsiteY7" fmla="*/ 231731 h 367238"/>
                    <a:gd name="connsiteX8" fmla="*/ 402430 w 752475"/>
                    <a:gd name="connsiteY8" fmla="*/ 93394 h 367238"/>
                    <a:gd name="connsiteX9" fmla="*/ 90486 w 752475"/>
                    <a:gd name="connsiteY9" fmla="*/ 162452 h 367238"/>
                    <a:gd name="connsiteX10" fmla="*/ 0 w 752475"/>
                    <a:gd name="connsiteY10" fmla="*/ 164831 h 367238"/>
                    <a:gd name="connsiteX11" fmla="*/ 373854 w 752475"/>
                    <a:gd name="connsiteY11" fmla="*/ 7669 h 367238"/>
                    <a:gd name="connsiteX0" fmla="*/ 373854 w 752475"/>
                    <a:gd name="connsiteY0" fmla="*/ 7669 h 367238"/>
                    <a:gd name="connsiteX1" fmla="*/ 705979 w 752475"/>
                    <a:gd name="connsiteY1" fmla="*/ 168013 h 367238"/>
                    <a:gd name="connsiteX2" fmla="*/ 720827 w 752475"/>
                    <a:gd name="connsiteY2" fmla="*/ 260082 h 367238"/>
                    <a:gd name="connsiteX3" fmla="*/ 752475 w 752475"/>
                    <a:gd name="connsiteY3" fmla="*/ 260082 h 367238"/>
                    <a:gd name="connsiteX4" fmla="*/ 675085 w 752475"/>
                    <a:gd name="connsiteY4" fmla="*/ 367238 h 367238"/>
                    <a:gd name="connsiteX5" fmla="*/ 597694 w 752475"/>
                    <a:gd name="connsiteY5" fmla="*/ 260082 h 367238"/>
                    <a:gd name="connsiteX6" fmla="*/ 637090 w 752475"/>
                    <a:gd name="connsiteY6" fmla="*/ 260082 h 367238"/>
                    <a:gd name="connsiteX7" fmla="*/ 635161 w 752475"/>
                    <a:gd name="connsiteY7" fmla="*/ 231731 h 367238"/>
                    <a:gd name="connsiteX8" fmla="*/ 402430 w 752475"/>
                    <a:gd name="connsiteY8" fmla="*/ 93394 h 367238"/>
                    <a:gd name="connsiteX9" fmla="*/ 169068 w 752475"/>
                    <a:gd name="connsiteY9" fmla="*/ 176740 h 367238"/>
                    <a:gd name="connsiteX10" fmla="*/ 0 w 752475"/>
                    <a:gd name="connsiteY10" fmla="*/ 164831 h 367238"/>
                    <a:gd name="connsiteX11" fmla="*/ 373854 w 752475"/>
                    <a:gd name="connsiteY11" fmla="*/ 7669 h 367238"/>
                    <a:gd name="connsiteX0" fmla="*/ 292892 w 671513"/>
                    <a:gd name="connsiteY0" fmla="*/ 7669 h 367238"/>
                    <a:gd name="connsiteX1" fmla="*/ 625017 w 671513"/>
                    <a:gd name="connsiteY1" fmla="*/ 168013 h 367238"/>
                    <a:gd name="connsiteX2" fmla="*/ 639865 w 671513"/>
                    <a:gd name="connsiteY2" fmla="*/ 260082 h 367238"/>
                    <a:gd name="connsiteX3" fmla="*/ 671513 w 671513"/>
                    <a:gd name="connsiteY3" fmla="*/ 260082 h 367238"/>
                    <a:gd name="connsiteX4" fmla="*/ 594123 w 671513"/>
                    <a:gd name="connsiteY4" fmla="*/ 367238 h 367238"/>
                    <a:gd name="connsiteX5" fmla="*/ 516732 w 671513"/>
                    <a:gd name="connsiteY5" fmla="*/ 260082 h 367238"/>
                    <a:gd name="connsiteX6" fmla="*/ 556128 w 671513"/>
                    <a:gd name="connsiteY6" fmla="*/ 260082 h 367238"/>
                    <a:gd name="connsiteX7" fmla="*/ 554199 w 671513"/>
                    <a:gd name="connsiteY7" fmla="*/ 231731 h 367238"/>
                    <a:gd name="connsiteX8" fmla="*/ 321468 w 671513"/>
                    <a:gd name="connsiteY8" fmla="*/ 93394 h 367238"/>
                    <a:gd name="connsiteX9" fmla="*/ 88106 w 671513"/>
                    <a:gd name="connsiteY9" fmla="*/ 176740 h 367238"/>
                    <a:gd name="connsiteX10" fmla="*/ 0 w 671513"/>
                    <a:gd name="connsiteY10" fmla="*/ 171975 h 367238"/>
                    <a:gd name="connsiteX11" fmla="*/ 292892 w 671513"/>
                    <a:gd name="connsiteY11" fmla="*/ 7669 h 367238"/>
                    <a:gd name="connsiteX0" fmla="*/ 292892 w 671513"/>
                    <a:gd name="connsiteY0" fmla="*/ 7669 h 367238"/>
                    <a:gd name="connsiteX1" fmla="*/ 625017 w 671513"/>
                    <a:gd name="connsiteY1" fmla="*/ 168013 h 367238"/>
                    <a:gd name="connsiteX2" fmla="*/ 639865 w 671513"/>
                    <a:gd name="connsiteY2" fmla="*/ 260082 h 367238"/>
                    <a:gd name="connsiteX3" fmla="*/ 671513 w 671513"/>
                    <a:gd name="connsiteY3" fmla="*/ 260082 h 367238"/>
                    <a:gd name="connsiteX4" fmla="*/ 594123 w 671513"/>
                    <a:gd name="connsiteY4" fmla="*/ 367238 h 367238"/>
                    <a:gd name="connsiteX5" fmla="*/ 516732 w 671513"/>
                    <a:gd name="connsiteY5" fmla="*/ 260082 h 367238"/>
                    <a:gd name="connsiteX6" fmla="*/ 556128 w 671513"/>
                    <a:gd name="connsiteY6" fmla="*/ 260082 h 367238"/>
                    <a:gd name="connsiteX7" fmla="*/ 554199 w 671513"/>
                    <a:gd name="connsiteY7" fmla="*/ 231731 h 367238"/>
                    <a:gd name="connsiteX8" fmla="*/ 321468 w 671513"/>
                    <a:gd name="connsiteY8" fmla="*/ 93394 h 367238"/>
                    <a:gd name="connsiteX9" fmla="*/ 88106 w 671513"/>
                    <a:gd name="connsiteY9" fmla="*/ 176740 h 367238"/>
                    <a:gd name="connsiteX10" fmla="*/ 0 w 671513"/>
                    <a:gd name="connsiteY10" fmla="*/ 171975 h 367238"/>
                    <a:gd name="connsiteX11" fmla="*/ 292892 w 671513"/>
                    <a:gd name="connsiteY11" fmla="*/ 7669 h 367238"/>
                    <a:gd name="connsiteX0" fmla="*/ 292892 w 671513"/>
                    <a:gd name="connsiteY0" fmla="*/ 7669 h 367238"/>
                    <a:gd name="connsiteX1" fmla="*/ 625017 w 671513"/>
                    <a:gd name="connsiteY1" fmla="*/ 168013 h 367238"/>
                    <a:gd name="connsiteX2" fmla="*/ 639865 w 671513"/>
                    <a:gd name="connsiteY2" fmla="*/ 260082 h 367238"/>
                    <a:gd name="connsiteX3" fmla="*/ 671513 w 671513"/>
                    <a:gd name="connsiteY3" fmla="*/ 260082 h 367238"/>
                    <a:gd name="connsiteX4" fmla="*/ 594123 w 671513"/>
                    <a:gd name="connsiteY4" fmla="*/ 367238 h 367238"/>
                    <a:gd name="connsiteX5" fmla="*/ 516732 w 671513"/>
                    <a:gd name="connsiteY5" fmla="*/ 260082 h 367238"/>
                    <a:gd name="connsiteX6" fmla="*/ 556128 w 671513"/>
                    <a:gd name="connsiteY6" fmla="*/ 260082 h 367238"/>
                    <a:gd name="connsiteX7" fmla="*/ 554199 w 671513"/>
                    <a:gd name="connsiteY7" fmla="*/ 231731 h 367238"/>
                    <a:gd name="connsiteX8" fmla="*/ 321468 w 671513"/>
                    <a:gd name="connsiteY8" fmla="*/ 93394 h 367238"/>
                    <a:gd name="connsiteX9" fmla="*/ 88106 w 671513"/>
                    <a:gd name="connsiteY9" fmla="*/ 176740 h 367238"/>
                    <a:gd name="connsiteX10" fmla="*/ 0 w 671513"/>
                    <a:gd name="connsiteY10" fmla="*/ 171975 h 367238"/>
                    <a:gd name="connsiteX11" fmla="*/ 292892 w 671513"/>
                    <a:gd name="connsiteY11" fmla="*/ 7669 h 367238"/>
                    <a:gd name="connsiteX0" fmla="*/ 292892 w 671513"/>
                    <a:gd name="connsiteY0" fmla="*/ 0 h 359569"/>
                    <a:gd name="connsiteX1" fmla="*/ 625017 w 671513"/>
                    <a:gd name="connsiteY1" fmla="*/ 160344 h 359569"/>
                    <a:gd name="connsiteX2" fmla="*/ 639865 w 671513"/>
                    <a:gd name="connsiteY2" fmla="*/ 252413 h 359569"/>
                    <a:gd name="connsiteX3" fmla="*/ 671513 w 671513"/>
                    <a:gd name="connsiteY3" fmla="*/ 252413 h 359569"/>
                    <a:gd name="connsiteX4" fmla="*/ 594123 w 671513"/>
                    <a:gd name="connsiteY4" fmla="*/ 359569 h 359569"/>
                    <a:gd name="connsiteX5" fmla="*/ 516732 w 671513"/>
                    <a:gd name="connsiteY5" fmla="*/ 252413 h 359569"/>
                    <a:gd name="connsiteX6" fmla="*/ 556128 w 671513"/>
                    <a:gd name="connsiteY6" fmla="*/ 252413 h 359569"/>
                    <a:gd name="connsiteX7" fmla="*/ 554199 w 671513"/>
                    <a:gd name="connsiteY7" fmla="*/ 224062 h 359569"/>
                    <a:gd name="connsiteX8" fmla="*/ 321468 w 671513"/>
                    <a:gd name="connsiteY8" fmla="*/ 85725 h 359569"/>
                    <a:gd name="connsiteX9" fmla="*/ 88106 w 671513"/>
                    <a:gd name="connsiteY9" fmla="*/ 169071 h 359569"/>
                    <a:gd name="connsiteX10" fmla="*/ 0 w 671513"/>
                    <a:gd name="connsiteY10" fmla="*/ 164306 h 359569"/>
                    <a:gd name="connsiteX11" fmla="*/ 292892 w 671513"/>
                    <a:gd name="connsiteY11" fmla="*/ 0 h 359569"/>
                    <a:gd name="connsiteX0" fmla="*/ 292892 w 671513"/>
                    <a:gd name="connsiteY0" fmla="*/ 0 h 359569"/>
                    <a:gd name="connsiteX1" fmla="*/ 608348 w 671513"/>
                    <a:gd name="connsiteY1" fmla="*/ 179394 h 359569"/>
                    <a:gd name="connsiteX2" fmla="*/ 639865 w 671513"/>
                    <a:gd name="connsiteY2" fmla="*/ 252413 h 359569"/>
                    <a:gd name="connsiteX3" fmla="*/ 671513 w 671513"/>
                    <a:gd name="connsiteY3" fmla="*/ 252413 h 359569"/>
                    <a:gd name="connsiteX4" fmla="*/ 594123 w 671513"/>
                    <a:gd name="connsiteY4" fmla="*/ 359569 h 359569"/>
                    <a:gd name="connsiteX5" fmla="*/ 516732 w 671513"/>
                    <a:gd name="connsiteY5" fmla="*/ 252413 h 359569"/>
                    <a:gd name="connsiteX6" fmla="*/ 556128 w 671513"/>
                    <a:gd name="connsiteY6" fmla="*/ 252413 h 359569"/>
                    <a:gd name="connsiteX7" fmla="*/ 554199 w 671513"/>
                    <a:gd name="connsiteY7" fmla="*/ 224062 h 359569"/>
                    <a:gd name="connsiteX8" fmla="*/ 321468 w 671513"/>
                    <a:gd name="connsiteY8" fmla="*/ 85725 h 359569"/>
                    <a:gd name="connsiteX9" fmla="*/ 88106 w 671513"/>
                    <a:gd name="connsiteY9" fmla="*/ 169071 h 359569"/>
                    <a:gd name="connsiteX10" fmla="*/ 0 w 671513"/>
                    <a:gd name="connsiteY10" fmla="*/ 164306 h 359569"/>
                    <a:gd name="connsiteX11" fmla="*/ 292892 w 671513"/>
                    <a:gd name="connsiteY11" fmla="*/ 0 h 359569"/>
                    <a:gd name="connsiteX0" fmla="*/ 292892 w 671513"/>
                    <a:gd name="connsiteY0" fmla="*/ 0 h 359569"/>
                    <a:gd name="connsiteX1" fmla="*/ 608348 w 671513"/>
                    <a:gd name="connsiteY1" fmla="*/ 179394 h 359569"/>
                    <a:gd name="connsiteX2" fmla="*/ 639865 w 671513"/>
                    <a:gd name="connsiteY2" fmla="*/ 252413 h 359569"/>
                    <a:gd name="connsiteX3" fmla="*/ 671513 w 671513"/>
                    <a:gd name="connsiteY3" fmla="*/ 252413 h 359569"/>
                    <a:gd name="connsiteX4" fmla="*/ 594123 w 671513"/>
                    <a:gd name="connsiteY4" fmla="*/ 359569 h 359569"/>
                    <a:gd name="connsiteX5" fmla="*/ 516732 w 671513"/>
                    <a:gd name="connsiteY5" fmla="*/ 252413 h 359569"/>
                    <a:gd name="connsiteX6" fmla="*/ 556128 w 671513"/>
                    <a:gd name="connsiteY6" fmla="*/ 252413 h 359569"/>
                    <a:gd name="connsiteX7" fmla="*/ 554199 w 671513"/>
                    <a:gd name="connsiteY7" fmla="*/ 224062 h 359569"/>
                    <a:gd name="connsiteX8" fmla="*/ 321468 w 671513"/>
                    <a:gd name="connsiteY8" fmla="*/ 85725 h 359569"/>
                    <a:gd name="connsiteX9" fmla="*/ 88106 w 671513"/>
                    <a:gd name="connsiteY9" fmla="*/ 169071 h 359569"/>
                    <a:gd name="connsiteX10" fmla="*/ 0 w 671513"/>
                    <a:gd name="connsiteY10" fmla="*/ 164306 h 359569"/>
                    <a:gd name="connsiteX11" fmla="*/ 292892 w 671513"/>
                    <a:gd name="connsiteY11" fmla="*/ 0 h 359569"/>
                    <a:gd name="connsiteX0" fmla="*/ 292892 w 671513"/>
                    <a:gd name="connsiteY0" fmla="*/ 0 h 359569"/>
                    <a:gd name="connsiteX1" fmla="*/ 608348 w 671513"/>
                    <a:gd name="connsiteY1" fmla="*/ 179394 h 359569"/>
                    <a:gd name="connsiteX2" fmla="*/ 639865 w 671513"/>
                    <a:gd name="connsiteY2" fmla="*/ 252413 h 359569"/>
                    <a:gd name="connsiteX3" fmla="*/ 671513 w 671513"/>
                    <a:gd name="connsiteY3" fmla="*/ 252413 h 359569"/>
                    <a:gd name="connsiteX4" fmla="*/ 594123 w 671513"/>
                    <a:gd name="connsiteY4" fmla="*/ 359569 h 359569"/>
                    <a:gd name="connsiteX5" fmla="*/ 516732 w 671513"/>
                    <a:gd name="connsiteY5" fmla="*/ 252413 h 359569"/>
                    <a:gd name="connsiteX6" fmla="*/ 556128 w 671513"/>
                    <a:gd name="connsiteY6" fmla="*/ 252413 h 359569"/>
                    <a:gd name="connsiteX7" fmla="*/ 321468 w 671513"/>
                    <a:gd name="connsiteY7" fmla="*/ 85725 h 359569"/>
                    <a:gd name="connsiteX8" fmla="*/ 88106 w 671513"/>
                    <a:gd name="connsiteY8" fmla="*/ 169071 h 359569"/>
                    <a:gd name="connsiteX9" fmla="*/ 0 w 671513"/>
                    <a:gd name="connsiteY9" fmla="*/ 164306 h 359569"/>
                    <a:gd name="connsiteX10" fmla="*/ 292892 w 671513"/>
                    <a:gd name="connsiteY10" fmla="*/ 0 h 359569"/>
                    <a:gd name="connsiteX0" fmla="*/ 292892 w 671513"/>
                    <a:gd name="connsiteY0" fmla="*/ 0 h 359569"/>
                    <a:gd name="connsiteX1" fmla="*/ 608348 w 671513"/>
                    <a:gd name="connsiteY1" fmla="*/ 179394 h 359569"/>
                    <a:gd name="connsiteX2" fmla="*/ 639865 w 671513"/>
                    <a:gd name="connsiteY2" fmla="*/ 252413 h 359569"/>
                    <a:gd name="connsiteX3" fmla="*/ 671513 w 671513"/>
                    <a:gd name="connsiteY3" fmla="*/ 252413 h 359569"/>
                    <a:gd name="connsiteX4" fmla="*/ 594123 w 671513"/>
                    <a:gd name="connsiteY4" fmla="*/ 359569 h 359569"/>
                    <a:gd name="connsiteX5" fmla="*/ 516732 w 671513"/>
                    <a:gd name="connsiteY5" fmla="*/ 252413 h 359569"/>
                    <a:gd name="connsiteX6" fmla="*/ 556128 w 671513"/>
                    <a:gd name="connsiteY6" fmla="*/ 252413 h 359569"/>
                    <a:gd name="connsiteX7" fmla="*/ 321468 w 671513"/>
                    <a:gd name="connsiteY7" fmla="*/ 85725 h 359569"/>
                    <a:gd name="connsiteX8" fmla="*/ 88106 w 671513"/>
                    <a:gd name="connsiteY8" fmla="*/ 169071 h 359569"/>
                    <a:gd name="connsiteX9" fmla="*/ 0 w 671513"/>
                    <a:gd name="connsiteY9" fmla="*/ 164306 h 359569"/>
                    <a:gd name="connsiteX10" fmla="*/ 292892 w 671513"/>
                    <a:gd name="connsiteY10" fmla="*/ 0 h 359569"/>
                    <a:gd name="connsiteX0" fmla="*/ 292892 w 671513"/>
                    <a:gd name="connsiteY0" fmla="*/ 0 h 359569"/>
                    <a:gd name="connsiteX1" fmla="*/ 608348 w 671513"/>
                    <a:gd name="connsiteY1" fmla="*/ 179394 h 359569"/>
                    <a:gd name="connsiteX2" fmla="*/ 639865 w 671513"/>
                    <a:gd name="connsiteY2" fmla="*/ 252413 h 359569"/>
                    <a:gd name="connsiteX3" fmla="*/ 671513 w 671513"/>
                    <a:gd name="connsiteY3" fmla="*/ 252413 h 359569"/>
                    <a:gd name="connsiteX4" fmla="*/ 594123 w 671513"/>
                    <a:gd name="connsiteY4" fmla="*/ 359569 h 359569"/>
                    <a:gd name="connsiteX5" fmla="*/ 516732 w 671513"/>
                    <a:gd name="connsiteY5" fmla="*/ 252413 h 359569"/>
                    <a:gd name="connsiteX6" fmla="*/ 556128 w 671513"/>
                    <a:gd name="connsiteY6" fmla="*/ 252413 h 359569"/>
                    <a:gd name="connsiteX7" fmla="*/ 321468 w 671513"/>
                    <a:gd name="connsiteY7" fmla="*/ 85725 h 359569"/>
                    <a:gd name="connsiteX8" fmla="*/ 88106 w 671513"/>
                    <a:gd name="connsiteY8" fmla="*/ 169071 h 359569"/>
                    <a:gd name="connsiteX9" fmla="*/ 0 w 671513"/>
                    <a:gd name="connsiteY9" fmla="*/ 164306 h 359569"/>
                    <a:gd name="connsiteX10" fmla="*/ 292892 w 671513"/>
                    <a:gd name="connsiteY10" fmla="*/ 0 h 359569"/>
                    <a:gd name="connsiteX0" fmla="*/ 292892 w 671513"/>
                    <a:gd name="connsiteY0" fmla="*/ 0 h 359569"/>
                    <a:gd name="connsiteX1" fmla="*/ 608348 w 671513"/>
                    <a:gd name="connsiteY1" fmla="*/ 179394 h 359569"/>
                    <a:gd name="connsiteX2" fmla="*/ 639865 w 671513"/>
                    <a:gd name="connsiteY2" fmla="*/ 252413 h 359569"/>
                    <a:gd name="connsiteX3" fmla="*/ 671513 w 671513"/>
                    <a:gd name="connsiteY3" fmla="*/ 252413 h 359569"/>
                    <a:gd name="connsiteX4" fmla="*/ 594123 w 671513"/>
                    <a:gd name="connsiteY4" fmla="*/ 359569 h 359569"/>
                    <a:gd name="connsiteX5" fmla="*/ 516732 w 671513"/>
                    <a:gd name="connsiteY5" fmla="*/ 252413 h 359569"/>
                    <a:gd name="connsiteX6" fmla="*/ 556128 w 671513"/>
                    <a:gd name="connsiteY6" fmla="*/ 252413 h 359569"/>
                    <a:gd name="connsiteX7" fmla="*/ 321468 w 671513"/>
                    <a:gd name="connsiteY7" fmla="*/ 85725 h 359569"/>
                    <a:gd name="connsiteX8" fmla="*/ 88106 w 671513"/>
                    <a:gd name="connsiteY8" fmla="*/ 169071 h 359569"/>
                    <a:gd name="connsiteX9" fmla="*/ 0 w 671513"/>
                    <a:gd name="connsiteY9" fmla="*/ 164306 h 359569"/>
                    <a:gd name="connsiteX10" fmla="*/ 292892 w 671513"/>
                    <a:gd name="connsiteY10" fmla="*/ 0 h 359569"/>
                    <a:gd name="connsiteX0" fmla="*/ 292892 w 671513"/>
                    <a:gd name="connsiteY0" fmla="*/ 0 h 359569"/>
                    <a:gd name="connsiteX1" fmla="*/ 608348 w 671513"/>
                    <a:gd name="connsiteY1" fmla="*/ 179394 h 359569"/>
                    <a:gd name="connsiteX2" fmla="*/ 639865 w 671513"/>
                    <a:gd name="connsiteY2" fmla="*/ 252413 h 359569"/>
                    <a:gd name="connsiteX3" fmla="*/ 671513 w 671513"/>
                    <a:gd name="connsiteY3" fmla="*/ 252413 h 359569"/>
                    <a:gd name="connsiteX4" fmla="*/ 594123 w 671513"/>
                    <a:gd name="connsiteY4" fmla="*/ 359569 h 359569"/>
                    <a:gd name="connsiteX5" fmla="*/ 516732 w 671513"/>
                    <a:gd name="connsiteY5" fmla="*/ 252413 h 359569"/>
                    <a:gd name="connsiteX6" fmla="*/ 556128 w 671513"/>
                    <a:gd name="connsiteY6" fmla="*/ 252413 h 359569"/>
                    <a:gd name="connsiteX7" fmla="*/ 321468 w 671513"/>
                    <a:gd name="connsiteY7" fmla="*/ 85725 h 359569"/>
                    <a:gd name="connsiteX8" fmla="*/ 88106 w 671513"/>
                    <a:gd name="connsiteY8" fmla="*/ 169071 h 359569"/>
                    <a:gd name="connsiteX9" fmla="*/ 0 w 671513"/>
                    <a:gd name="connsiteY9" fmla="*/ 164306 h 359569"/>
                    <a:gd name="connsiteX10" fmla="*/ 292892 w 671513"/>
                    <a:gd name="connsiteY10" fmla="*/ 0 h 359569"/>
                    <a:gd name="connsiteX0" fmla="*/ 292892 w 671513"/>
                    <a:gd name="connsiteY0" fmla="*/ 0 h 359569"/>
                    <a:gd name="connsiteX1" fmla="*/ 608348 w 671513"/>
                    <a:gd name="connsiteY1" fmla="*/ 179394 h 359569"/>
                    <a:gd name="connsiteX2" fmla="*/ 639865 w 671513"/>
                    <a:gd name="connsiteY2" fmla="*/ 252413 h 359569"/>
                    <a:gd name="connsiteX3" fmla="*/ 671513 w 671513"/>
                    <a:gd name="connsiteY3" fmla="*/ 252413 h 359569"/>
                    <a:gd name="connsiteX4" fmla="*/ 594123 w 671513"/>
                    <a:gd name="connsiteY4" fmla="*/ 359569 h 359569"/>
                    <a:gd name="connsiteX5" fmla="*/ 516732 w 671513"/>
                    <a:gd name="connsiteY5" fmla="*/ 252413 h 359569"/>
                    <a:gd name="connsiteX6" fmla="*/ 556128 w 671513"/>
                    <a:gd name="connsiteY6" fmla="*/ 252413 h 359569"/>
                    <a:gd name="connsiteX7" fmla="*/ 321468 w 671513"/>
                    <a:gd name="connsiteY7" fmla="*/ 85725 h 359569"/>
                    <a:gd name="connsiteX8" fmla="*/ 88106 w 671513"/>
                    <a:gd name="connsiteY8" fmla="*/ 169071 h 359569"/>
                    <a:gd name="connsiteX9" fmla="*/ 0 w 671513"/>
                    <a:gd name="connsiteY9" fmla="*/ 164306 h 359569"/>
                    <a:gd name="connsiteX10" fmla="*/ 292892 w 671513"/>
                    <a:gd name="connsiteY10" fmla="*/ 0 h 359569"/>
                    <a:gd name="connsiteX0" fmla="*/ 302417 w 681038"/>
                    <a:gd name="connsiteY0" fmla="*/ 0 h 359569"/>
                    <a:gd name="connsiteX1" fmla="*/ 617873 w 681038"/>
                    <a:gd name="connsiteY1" fmla="*/ 179394 h 359569"/>
                    <a:gd name="connsiteX2" fmla="*/ 649390 w 681038"/>
                    <a:gd name="connsiteY2" fmla="*/ 252413 h 359569"/>
                    <a:gd name="connsiteX3" fmla="*/ 681038 w 681038"/>
                    <a:gd name="connsiteY3" fmla="*/ 252413 h 359569"/>
                    <a:gd name="connsiteX4" fmla="*/ 603648 w 681038"/>
                    <a:gd name="connsiteY4" fmla="*/ 359569 h 359569"/>
                    <a:gd name="connsiteX5" fmla="*/ 526257 w 681038"/>
                    <a:gd name="connsiteY5" fmla="*/ 252413 h 359569"/>
                    <a:gd name="connsiteX6" fmla="*/ 565653 w 681038"/>
                    <a:gd name="connsiteY6" fmla="*/ 252413 h 359569"/>
                    <a:gd name="connsiteX7" fmla="*/ 330993 w 681038"/>
                    <a:gd name="connsiteY7" fmla="*/ 85725 h 359569"/>
                    <a:gd name="connsiteX8" fmla="*/ 97631 w 681038"/>
                    <a:gd name="connsiteY8" fmla="*/ 169071 h 359569"/>
                    <a:gd name="connsiteX9" fmla="*/ 0 w 681038"/>
                    <a:gd name="connsiteY9" fmla="*/ 164306 h 359569"/>
                    <a:gd name="connsiteX10" fmla="*/ 302417 w 681038"/>
                    <a:gd name="connsiteY10" fmla="*/ 0 h 359569"/>
                    <a:gd name="connsiteX0" fmla="*/ 302658 w 681279"/>
                    <a:gd name="connsiteY0" fmla="*/ 0 h 359569"/>
                    <a:gd name="connsiteX1" fmla="*/ 618114 w 681279"/>
                    <a:gd name="connsiteY1" fmla="*/ 179394 h 359569"/>
                    <a:gd name="connsiteX2" fmla="*/ 649631 w 681279"/>
                    <a:gd name="connsiteY2" fmla="*/ 252413 h 359569"/>
                    <a:gd name="connsiteX3" fmla="*/ 681279 w 681279"/>
                    <a:gd name="connsiteY3" fmla="*/ 252413 h 359569"/>
                    <a:gd name="connsiteX4" fmla="*/ 603889 w 681279"/>
                    <a:gd name="connsiteY4" fmla="*/ 359569 h 359569"/>
                    <a:gd name="connsiteX5" fmla="*/ 526498 w 681279"/>
                    <a:gd name="connsiteY5" fmla="*/ 252413 h 359569"/>
                    <a:gd name="connsiteX6" fmla="*/ 565894 w 681279"/>
                    <a:gd name="connsiteY6" fmla="*/ 252413 h 359569"/>
                    <a:gd name="connsiteX7" fmla="*/ 331234 w 681279"/>
                    <a:gd name="connsiteY7" fmla="*/ 85725 h 359569"/>
                    <a:gd name="connsiteX8" fmla="*/ 97872 w 681279"/>
                    <a:gd name="connsiteY8" fmla="*/ 169071 h 359569"/>
                    <a:gd name="connsiteX9" fmla="*/ 241 w 681279"/>
                    <a:gd name="connsiteY9" fmla="*/ 164306 h 359569"/>
                    <a:gd name="connsiteX10" fmla="*/ 302658 w 681279"/>
                    <a:gd name="connsiteY10" fmla="*/ 0 h 359569"/>
                    <a:gd name="connsiteX0" fmla="*/ 302417 w 681038"/>
                    <a:gd name="connsiteY0" fmla="*/ 0 h 359569"/>
                    <a:gd name="connsiteX1" fmla="*/ 617873 w 681038"/>
                    <a:gd name="connsiteY1" fmla="*/ 179394 h 359569"/>
                    <a:gd name="connsiteX2" fmla="*/ 649390 w 681038"/>
                    <a:gd name="connsiteY2" fmla="*/ 252413 h 359569"/>
                    <a:gd name="connsiteX3" fmla="*/ 681038 w 681038"/>
                    <a:gd name="connsiteY3" fmla="*/ 252413 h 359569"/>
                    <a:gd name="connsiteX4" fmla="*/ 603648 w 681038"/>
                    <a:gd name="connsiteY4" fmla="*/ 359569 h 359569"/>
                    <a:gd name="connsiteX5" fmla="*/ 526257 w 681038"/>
                    <a:gd name="connsiteY5" fmla="*/ 252413 h 359569"/>
                    <a:gd name="connsiteX6" fmla="*/ 565653 w 681038"/>
                    <a:gd name="connsiteY6" fmla="*/ 252413 h 359569"/>
                    <a:gd name="connsiteX7" fmla="*/ 330993 w 681038"/>
                    <a:gd name="connsiteY7" fmla="*/ 85725 h 359569"/>
                    <a:gd name="connsiteX8" fmla="*/ 97631 w 681038"/>
                    <a:gd name="connsiteY8" fmla="*/ 169071 h 359569"/>
                    <a:gd name="connsiteX9" fmla="*/ 0 w 681038"/>
                    <a:gd name="connsiteY9" fmla="*/ 164306 h 359569"/>
                    <a:gd name="connsiteX10" fmla="*/ 302417 w 681038"/>
                    <a:gd name="connsiteY10" fmla="*/ 0 h 359569"/>
                    <a:gd name="connsiteX0" fmla="*/ 302417 w 681038"/>
                    <a:gd name="connsiteY0" fmla="*/ 0 h 378619"/>
                    <a:gd name="connsiteX1" fmla="*/ 617873 w 681038"/>
                    <a:gd name="connsiteY1" fmla="*/ 198444 h 378619"/>
                    <a:gd name="connsiteX2" fmla="*/ 649390 w 681038"/>
                    <a:gd name="connsiteY2" fmla="*/ 271463 h 378619"/>
                    <a:gd name="connsiteX3" fmla="*/ 681038 w 681038"/>
                    <a:gd name="connsiteY3" fmla="*/ 271463 h 378619"/>
                    <a:gd name="connsiteX4" fmla="*/ 603648 w 681038"/>
                    <a:gd name="connsiteY4" fmla="*/ 378619 h 378619"/>
                    <a:gd name="connsiteX5" fmla="*/ 526257 w 681038"/>
                    <a:gd name="connsiteY5" fmla="*/ 271463 h 378619"/>
                    <a:gd name="connsiteX6" fmla="*/ 565653 w 681038"/>
                    <a:gd name="connsiteY6" fmla="*/ 271463 h 378619"/>
                    <a:gd name="connsiteX7" fmla="*/ 330993 w 681038"/>
                    <a:gd name="connsiteY7" fmla="*/ 104775 h 378619"/>
                    <a:gd name="connsiteX8" fmla="*/ 97631 w 681038"/>
                    <a:gd name="connsiteY8" fmla="*/ 188121 h 378619"/>
                    <a:gd name="connsiteX9" fmla="*/ 0 w 681038"/>
                    <a:gd name="connsiteY9" fmla="*/ 183356 h 378619"/>
                    <a:gd name="connsiteX10" fmla="*/ 302417 w 681038"/>
                    <a:gd name="connsiteY10" fmla="*/ 0 h 378619"/>
                    <a:gd name="connsiteX0" fmla="*/ 311942 w 681038"/>
                    <a:gd name="connsiteY0" fmla="*/ 0 h 359569"/>
                    <a:gd name="connsiteX1" fmla="*/ 617873 w 681038"/>
                    <a:gd name="connsiteY1" fmla="*/ 179394 h 359569"/>
                    <a:gd name="connsiteX2" fmla="*/ 649390 w 681038"/>
                    <a:gd name="connsiteY2" fmla="*/ 252413 h 359569"/>
                    <a:gd name="connsiteX3" fmla="*/ 681038 w 681038"/>
                    <a:gd name="connsiteY3" fmla="*/ 252413 h 359569"/>
                    <a:gd name="connsiteX4" fmla="*/ 603648 w 681038"/>
                    <a:gd name="connsiteY4" fmla="*/ 359569 h 359569"/>
                    <a:gd name="connsiteX5" fmla="*/ 526257 w 681038"/>
                    <a:gd name="connsiteY5" fmla="*/ 252413 h 359569"/>
                    <a:gd name="connsiteX6" fmla="*/ 565653 w 681038"/>
                    <a:gd name="connsiteY6" fmla="*/ 252413 h 359569"/>
                    <a:gd name="connsiteX7" fmla="*/ 330993 w 681038"/>
                    <a:gd name="connsiteY7" fmla="*/ 85725 h 359569"/>
                    <a:gd name="connsiteX8" fmla="*/ 97631 w 681038"/>
                    <a:gd name="connsiteY8" fmla="*/ 169071 h 359569"/>
                    <a:gd name="connsiteX9" fmla="*/ 0 w 681038"/>
                    <a:gd name="connsiteY9" fmla="*/ 164306 h 359569"/>
                    <a:gd name="connsiteX10" fmla="*/ 311942 w 681038"/>
                    <a:gd name="connsiteY10" fmla="*/ 0 h 359569"/>
                    <a:gd name="connsiteX0" fmla="*/ 311942 w 681038"/>
                    <a:gd name="connsiteY0" fmla="*/ 0 h 359569"/>
                    <a:gd name="connsiteX1" fmla="*/ 617873 w 681038"/>
                    <a:gd name="connsiteY1" fmla="*/ 179394 h 359569"/>
                    <a:gd name="connsiteX2" fmla="*/ 649390 w 681038"/>
                    <a:gd name="connsiteY2" fmla="*/ 252413 h 359569"/>
                    <a:gd name="connsiteX3" fmla="*/ 681038 w 681038"/>
                    <a:gd name="connsiteY3" fmla="*/ 252413 h 359569"/>
                    <a:gd name="connsiteX4" fmla="*/ 603648 w 681038"/>
                    <a:gd name="connsiteY4" fmla="*/ 359569 h 359569"/>
                    <a:gd name="connsiteX5" fmla="*/ 526257 w 681038"/>
                    <a:gd name="connsiteY5" fmla="*/ 252413 h 359569"/>
                    <a:gd name="connsiteX6" fmla="*/ 565653 w 681038"/>
                    <a:gd name="connsiteY6" fmla="*/ 252413 h 359569"/>
                    <a:gd name="connsiteX7" fmla="*/ 330993 w 681038"/>
                    <a:gd name="connsiteY7" fmla="*/ 85725 h 359569"/>
                    <a:gd name="connsiteX8" fmla="*/ 97631 w 681038"/>
                    <a:gd name="connsiteY8" fmla="*/ 169071 h 359569"/>
                    <a:gd name="connsiteX9" fmla="*/ 0 w 681038"/>
                    <a:gd name="connsiteY9" fmla="*/ 164306 h 359569"/>
                    <a:gd name="connsiteX10" fmla="*/ 311942 w 681038"/>
                    <a:gd name="connsiteY10" fmla="*/ 0 h 359569"/>
                    <a:gd name="connsiteX0" fmla="*/ 311942 w 681038"/>
                    <a:gd name="connsiteY0" fmla="*/ 0 h 359569"/>
                    <a:gd name="connsiteX1" fmla="*/ 617873 w 681038"/>
                    <a:gd name="connsiteY1" fmla="*/ 179394 h 359569"/>
                    <a:gd name="connsiteX2" fmla="*/ 649390 w 681038"/>
                    <a:gd name="connsiteY2" fmla="*/ 252413 h 359569"/>
                    <a:gd name="connsiteX3" fmla="*/ 681038 w 681038"/>
                    <a:gd name="connsiteY3" fmla="*/ 252413 h 359569"/>
                    <a:gd name="connsiteX4" fmla="*/ 603648 w 681038"/>
                    <a:gd name="connsiteY4" fmla="*/ 359569 h 359569"/>
                    <a:gd name="connsiteX5" fmla="*/ 526257 w 681038"/>
                    <a:gd name="connsiteY5" fmla="*/ 252413 h 359569"/>
                    <a:gd name="connsiteX6" fmla="*/ 565653 w 681038"/>
                    <a:gd name="connsiteY6" fmla="*/ 252413 h 359569"/>
                    <a:gd name="connsiteX7" fmla="*/ 330993 w 681038"/>
                    <a:gd name="connsiteY7" fmla="*/ 85725 h 359569"/>
                    <a:gd name="connsiteX8" fmla="*/ 97631 w 681038"/>
                    <a:gd name="connsiteY8" fmla="*/ 169071 h 359569"/>
                    <a:gd name="connsiteX9" fmla="*/ 0 w 681038"/>
                    <a:gd name="connsiteY9" fmla="*/ 164306 h 359569"/>
                    <a:gd name="connsiteX10" fmla="*/ 311942 w 681038"/>
                    <a:gd name="connsiteY10" fmla="*/ 0 h 359569"/>
                    <a:gd name="connsiteX0" fmla="*/ 314323 w 683419"/>
                    <a:gd name="connsiteY0" fmla="*/ 0 h 359569"/>
                    <a:gd name="connsiteX1" fmla="*/ 620254 w 683419"/>
                    <a:gd name="connsiteY1" fmla="*/ 179394 h 359569"/>
                    <a:gd name="connsiteX2" fmla="*/ 651771 w 683419"/>
                    <a:gd name="connsiteY2" fmla="*/ 252413 h 359569"/>
                    <a:gd name="connsiteX3" fmla="*/ 683419 w 683419"/>
                    <a:gd name="connsiteY3" fmla="*/ 252413 h 359569"/>
                    <a:gd name="connsiteX4" fmla="*/ 606029 w 683419"/>
                    <a:gd name="connsiteY4" fmla="*/ 359569 h 359569"/>
                    <a:gd name="connsiteX5" fmla="*/ 528638 w 683419"/>
                    <a:gd name="connsiteY5" fmla="*/ 252413 h 359569"/>
                    <a:gd name="connsiteX6" fmla="*/ 568034 w 683419"/>
                    <a:gd name="connsiteY6" fmla="*/ 252413 h 359569"/>
                    <a:gd name="connsiteX7" fmla="*/ 333374 w 683419"/>
                    <a:gd name="connsiteY7" fmla="*/ 85725 h 359569"/>
                    <a:gd name="connsiteX8" fmla="*/ 100012 w 683419"/>
                    <a:gd name="connsiteY8" fmla="*/ 169071 h 359569"/>
                    <a:gd name="connsiteX9" fmla="*/ 0 w 683419"/>
                    <a:gd name="connsiteY9" fmla="*/ 171449 h 359569"/>
                    <a:gd name="connsiteX10" fmla="*/ 314323 w 683419"/>
                    <a:gd name="connsiteY10" fmla="*/ 0 h 359569"/>
                    <a:gd name="connsiteX0" fmla="*/ 314323 w 683419"/>
                    <a:gd name="connsiteY0" fmla="*/ 0 h 359569"/>
                    <a:gd name="connsiteX1" fmla="*/ 620254 w 683419"/>
                    <a:gd name="connsiteY1" fmla="*/ 179394 h 359569"/>
                    <a:gd name="connsiteX2" fmla="*/ 651771 w 683419"/>
                    <a:gd name="connsiteY2" fmla="*/ 252413 h 359569"/>
                    <a:gd name="connsiteX3" fmla="*/ 683419 w 683419"/>
                    <a:gd name="connsiteY3" fmla="*/ 252413 h 359569"/>
                    <a:gd name="connsiteX4" fmla="*/ 606029 w 683419"/>
                    <a:gd name="connsiteY4" fmla="*/ 359569 h 359569"/>
                    <a:gd name="connsiteX5" fmla="*/ 528638 w 683419"/>
                    <a:gd name="connsiteY5" fmla="*/ 252413 h 359569"/>
                    <a:gd name="connsiteX6" fmla="*/ 568034 w 683419"/>
                    <a:gd name="connsiteY6" fmla="*/ 252413 h 359569"/>
                    <a:gd name="connsiteX7" fmla="*/ 333374 w 683419"/>
                    <a:gd name="connsiteY7" fmla="*/ 85725 h 359569"/>
                    <a:gd name="connsiteX8" fmla="*/ 102394 w 683419"/>
                    <a:gd name="connsiteY8" fmla="*/ 171452 h 359569"/>
                    <a:gd name="connsiteX9" fmla="*/ 0 w 683419"/>
                    <a:gd name="connsiteY9" fmla="*/ 171449 h 359569"/>
                    <a:gd name="connsiteX10" fmla="*/ 314323 w 683419"/>
                    <a:gd name="connsiteY10" fmla="*/ 0 h 359569"/>
                    <a:gd name="connsiteX0" fmla="*/ 314323 w 683419"/>
                    <a:gd name="connsiteY0" fmla="*/ 0 h 359569"/>
                    <a:gd name="connsiteX1" fmla="*/ 620254 w 683419"/>
                    <a:gd name="connsiteY1" fmla="*/ 179394 h 359569"/>
                    <a:gd name="connsiteX2" fmla="*/ 651771 w 683419"/>
                    <a:gd name="connsiteY2" fmla="*/ 252413 h 359569"/>
                    <a:gd name="connsiteX3" fmla="*/ 683419 w 683419"/>
                    <a:gd name="connsiteY3" fmla="*/ 252413 h 359569"/>
                    <a:gd name="connsiteX4" fmla="*/ 606029 w 683419"/>
                    <a:gd name="connsiteY4" fmla="*/ 359569 h 359569"/>
                    <a:gd name="connsiteX5" fmla="*/ 528638 w 683419"/>
                    <a:gd name="connsiteY5" fmla="*/ 252413 h 359569"/>
                    <a:gd name="connsiteX6" fmla="*/ 568034 w 683419"/>
                    <a:gd name="connsiteY6" fmla="*/ 252413 h 359569"/>
                    <a:gd name="connsiteX7" fmla="*/ 333374 w 683419"/>
                    <a:gd name="connsiteY7" fmla="*/ 85725 h 359569"/>
                    <a:gd name="connsiteX8" fmla="*/ 102394 w 683419"/>
                    <a:gd name="connsiteY8" fmla="*/ 171452 h 359569"/>
                    <a:gd name="connsiteX9" fmla="*/ 0 w 683419"/>
                    <a:gd name="connsiteY9" fmla="*/ 171449 h 359569"/>
                    <a:gd name="connsiteX10" fmla="*/ 314323 w 683419"/>
                    <a:gd name="connsiteY10" fmla="*/ 0 h 359569"/>
                    <a:gd name="connsiteX0" fmla="*/ 314323 w 683419"/>
                    <a:gd name="connsiteY0" fmla="*/ 0 h 359569"/>
                    <a:gd name="connsiteX1" fmla="*/ 620254 w 683419"/>
                    <a:gd name="connsiteY1" fmla="*/ 179394 h 359569"/>
                    <a:gd name="connsiteX2" fmla="*/ 651771 w 683419"/>
                    <a:gd name="connsiteY2" fmla="*/ 252413 h 359569"/>
                    <a:gd name="connsiteX3" fmla="*/ 683419 w 683419"/>
                    <a:gd name="connsiteY3" fmla="*/ 252413 h 359569"/>
                    <a:gd name="connsiteX4" fmla="*/ 606029 w 683419"/>
                    <a:gd name="connsiteY4" fmla="*/ 359569 h 359569"/>
                    <a:gd name="connsiteX5" fmla="*/ 528638 w 683419"/>
                    <a:gd name="connsiteY5" fmla="*/ 252413 h 359569"/>
                    <a:gd name="connsiteX6" fmla="*/ 568034 w 683419"/>
                    <a:gd name="connsiteY6" fmla="*/ 252413 h 359569"/>
                    <a:gd name="connsiteX7" fmla="*/ 335755 w 683419"/>
                    <a:gd name="connsiteY7" fmla="*/ 90487 h 359569"/>
                    <a:gd name="connsiteX8" fmla="*/ 102394 w 683419"/>
                    <a:gd name="connsiteY8" fmla="*/ 171452 h 359569"/>
                    <a:gd name="connsiteX9" fmla="*/ 0 w 683419"/>
                    <a:gd name="connsiteY9" fmla="*/ 171449 h 359569"/>
                    <a:gd name="connsiteX10" fmla="*/ 314323 w 683419"/>
                    <a:gd name="connsiteY10" fmla="*/ 0 h 359569"/>
                    <a:gd name="connsiteX0" fmla="*/ 314323 w 683419"/>
                    <a:gd name="connsiteY0" fmla="*/ 0 h 359569"/>
                    <a:gd name="connsiteX1" fmla="*/ 620254 w 683419"/>
                    <a:gd name="connsiteY1" fmla="*/ 179394 h 359569"/>
                    <a:gd name="connsiteX2" fmla="*/ 651771 w 683419"/>
                    <a:gd name="connsiteY2" fmla="*/ 252413 h 359569"/>
                    <a:gd name="connsiteX3" fmla="*/ 683419 w 683419"/>
                    <a:gd name="connsiteY3" fmla="*/ 252413 h 359569"/>
                    <a:gd name="connsiteX4" fmla="*/ 606029 w 683419"/>
                    <a:gd name="connsiteY4" fmla="*/ 359569 h 359569"/>
                    <a:gd name="connsiteX5" fmla="*/ 528638 w 683419"/>
                    <a:gd name="connsiteY5" fmla="*/ 252413 h 359569"/>
                    <a:gd name="connsiteX6" fmla="*/ 568034 w 683419"/>
                    <a:gd name="connsiteY6" fmla="*/ 252413 h 359569"/>
                    <a:gd name="connsiteX7" fmla="*/ 335755 w 683419"/>
                    <a:gd name="connsiteY7" fmla="*/ 90487 h 359569"/>
                    <a:gd name="connsiteX8" fmla="*/ 102394 w 683419"/>
                    <a:gd name="connsiteY8" fmla="*/ 171452 h 359569"/>
                    <a:gd name="connsiteX9" fmla="*/ 0 w 683419"/>
                    <a:gd name="connsiteY9" fmla="*/ 171449 h 359569"/>
                    <a:gd name="connsiteX10" fmla="*/ 314323 w 683419"/>
                    <a:gd name="connsiteY10" fmla="*/ 0 h 359569"/>
                    <a:gd name="connsiteX0" fmla="*/ 314323 w 683419"/>
                    <a:gd name="connsiteY0" fmla="*/ 0 h 359569"/>
                    <a:gd name="connsiteX1" fmla="*/ 620254 w 683419"/>
                    <a:gd name="connsiteY1" fmla="*/ 179394 h 359569"/>
                    <a:gd name="connsiteX2" fmla="*/ 651771 w 683419"/>
                    <a:gd name="connsiteY2" fmla="*/ 252413 h 359569"/>
                    <a:gd name="connsiteX3" fmla="*/ 683419 w 683419"/>
                    <a:gd name="connsiteY3" fmla="*/ 252413 h 359569"/>
                    <a:gd name="connsiteX4" fmla="*/ 606029 w 683419"/>
                    <a:gd name="connsiteY4" fmla="*/ 359569 h 359569"/>
                    <a:gd name="connsiteX5" fmla="*/ 528638 w 683419"/>
                    <a:gd name="connsiteY5" fmla="*/ 252413 h 359569"/>
                    <a:gd name="connsiteX6" fmla="*/ 568034 w 683419"/>
                    <a:gd name="connsiteY6" fmla="*/ 252413 h 359569"/>
                    <a:gd name="connsiteX7" fmla="*/ 335755 w 683419"/>
                    <a:gd name="connsiteY7" fmla="*/ 90487 h 359569"/>
                    <a:gd name="connsiteX8" fmla="*/ 100013 w 683419"/>
                    <a:gd name="connsiteY8" fmla="*/ 152402 h 359569"/>
                    <a:gd name="connsiteX9" fmla="*/ 0 w 683419"/>
                    <a:gd name="connsiteY9" fmla="*/ 171449 h 359569"/>
                    <a:gd name="connsiteX10" fmla="*/ 314323 w 683419"/>
                    <a:gd name="connsiteY10" fmla="*/ 0 h 359569"/>
                    <a:gd name="connsiteX0" fmla="*/ 314323 w 683419"/>
                    <a:gd name="connsiteY0" fmla="*/ 0 h 359569"/>
                    <a:gd name="connsiteX1" fmla="*/ 620254 w 683419"/>
                    <a:gd name="connsiteY1" fmla="*/ 179394 h 359569"/>
                    <a:gd name="connsiteX2" fmla="*/ 651771 w 683419"/>
                    <a:gd name="connsiteY2" fmla="*/ 252413 h 359569"/>
                    <a:gd name="connsiteX3" fmla="*/ 683419 w 683419"/>
                    <a:gd name="connsiteY3" fmla="*/ 252413 h 359569"/>
                    <a:gd name="connsiteX4" fmla="*/ 606029 w 683419"/>
                    <a:gd name="connsiteY4" fmla="*/ 359569 h 359569"/>
                    <a:gd name="connsiteX5" fmla="*/ 528638 w 683419"/>
                    <a:gd name="connsiteY5" fmla="*/ 252413 h 359569"/>
                    <a:gd name="connsiteX6" fmla="*/ 568034 w 683419"/>
                    <a:gd name="connsiteY6" fmla="*/ 252413 h 359569"/>
                    <a:gd name="connsiteX7" fmla="*/ 335755 w 683419"/>
                    <a:gd name="connsiteY7" fmla="*/ 90487 h 359569"/>
                    <a:gd name="connsiteX8" fmla="*/ 109538 w 683419"/>
                    <a:gd name="connsiteY8" fmla="*/ 169071 h 359569"/>
                    <a:gd name="connsiteX9" fmla="*/ 0 w 683419"/>
                    <a:gd name="connsiteY9" fmla="*/ 171449 h 359569"/>
                    <a:gd name="connsiteX10" fmla="*/ 314323 w 683419"/>
                    <a:gd name="connsiteY10" fmla="*/ 0 h 359569"/>
                    <a:gd name="connsiteX0" fmla="*/ 314323 w 683419"/>
                    <a:gd name="connsiteY0" fmla="*/ 0 h 359569"/>
                    <a:gd name="connsiteX1" fmla="*/ 620254 w 683419"/>
                    <a:gd name="connsiteY1" fmla="*/ 179394 h 359569"/>
                    <a:gd name="connsiteX2" fmla="*/ 651771 w 683419"/>
                    <a:gd name="connsiteY2" fmla="*/ 252413 h 359569"/>
                    <a:gd name="connsiteX3" fmla="*/ 683419 w 683419"/>
                    <a:gd name="connsiteY3" fmla="*/ 252413 h 359569"/>
                    <a:gd name="connsiteX4" fmla="*/ 606029 w 683419"/>
                    <a:gd name="connsiteY4" fmla="*/ 359569 h 359569"/>
                    <a:gd name="connsiteX5" fmla="*/ 528638 w 683419"/>
                    <a:gd name="connsiteY5" fmla="*/ 252413 h 359569"/>
                    <a:gd name="connsiteX6" fmla="*/ 568034 w 683419"/>
                    <a:gd name="connsiteY6" fmla="*/ 252413 h 359569"/>
                    <a:gd name="connsiteX7" fmla="*/ 335755 w 683419"/>
                    <a:gd name="connsiteY7" fmla="*/ 90487 h 359569"/>
                    <a:gd name="connsiteX8" fmla="*/ 109538 w 683419"/>
                    <a:gd name="connsiteY8" fmla="*/ 169071 h 359569"/>
                    <a:gd name="connsiteX9" fmla="*/ 0 w 683419"/>
                    <a:gd name="connsiteY9" fmla="*/ 176212 h 359569"/>
                    <a:gd name="connsiteX10" fmla="*/ 314323 w 683419"/>
                    <a:gd name="connsiteY10" fmla="*/ 0 h 359569"/>
                    <a:gd name="connsiteX0" fmla="*/ 314323 w 683419"/>
                    <a:gd name="connsiteY0" fmla="*/ 0 h 359569"/>
                    <a:gd name="connsiteX1" fmla="*/ 620254 w 683419"/>
                    <a:gd name="connsiteY1" fmla="*/ 179394 h 359569"/>
                    <a:gd name="connsiteX2" fmla="*/ 651771 w 683419"/>
                    <a:gd name="connsiteY2" fmla="*/ 252413 h 359569"/>
                    <a:gd name="connsiteX3" fmla="*/ 683419 w 683419"/>
                    <a:gd name="connsiteY3" fmla="*/ 252413 h 359569"/>
                    <a:gd name="connsiteX4" fmla="*/ 606029 w 683419"/>
                    <a:gd name="connsiteY4" fmla="*/ 359569 h 359569"/>
                    <a:gd name="connsiteX5" fmla="*/ 528638 w 683419"/>
                    <a:gd name="connsiteY5" fmla="*/ 252413 h 359569"/>
                    <a:gd name="connsiteX6" fmla="*/ 568034 w 683419"/>
                    <a:gd name="connsiteY6" fmla="*/ 252413 h 359569"/>
                    <a:gd name="connsiteX7" fmla="*/ 335755 w 683419"/>
                    <a:gd name="connsiteY7" fmla="*/ 90487 h 359569"/>
                    <a:gd name="connsiteX8" fmla="*/ 109538 w 683419"/>
                    <a:gd name="connsiteY8" fmla="*/ 195264 h 359569"/>
                    <a:gd name="connsiteX9" fmla="*/ 0 w 683419"/>
                    <a:gd name="connsiteY9" fmla="*/ 176212 h 359569"/>
                    <a:gd name="connsiteX10" fmla="*/ 314323 w 683419"/>
                    <a:gd name="connsiteY10" fmla="*/ 0 h 359569"/>
                    <a:gd name="connsiteX0" fmla="*/ 314323 w 683419"/>
                    <a:gd name="connsiteY0" fmla="*/ 0 h 359569"/>
                    <a:gd name="connsiteX1" fmla="*/ 620254 w 683419"/>
                    <a:gd name="connsiteY1" fmla="*/ 179394 h 359569"/>
                    <a:gd name="connsiteX2" fmla="*/ 651771 w 683419"/>
                    <a:gd name="connsiteY2" fmla="*/ 252413 h 359569"/>
                    <a:gd name="connsiteX3" fmla="*/ 683419 w 683419"/>
                    <a:gd name="connsiteY3" fmla="*/ 252413 h 359569"/>
                    <a:gd name="connsiteX4" fmla="*/ 606029 w 683419"/>
                    <a:gd name="connsiteY4" fmla="*/ 359569 h 359569"/>
                    <a:gd name="connsiteX5" fmla="*/ 528638 w 683419"/>
                    <a:gd name="connsiteY5" fmla="*/ 252413 h 359569"/>
                    <a:gd name="connsiteX6" fmla="*/ 568034 w 683419"/>
                    <a:gd name="connsiteY6" fmla="*/ 252413 h 359569"/>
                    <a:gd name="connsiteX7" fmla="*/ 335755 w 683419"/>
                    <a:gd name="connsiteY7" fmla="*/ 90487 h 359569"/>
                    <a:gd name="connsiteX8" fmla="*/ 104776 w 683419"/>
                    <a:gd name="connsiteY8" fmla="*/ 171452 h 359569"/>
                    <a:gd name="connsiteX9" fmla="*/ 0 w 683419"/>
                    <a:gd name="connsiteY9" fmla="*/ 176212 h 359569"/>
                    <a:gd name="connsiteX10" fmla="*/ 314323 w 683419"/>
                    <a:gd name="connsiteY10" fmla="*/ 0 h 359569"/>
                    <a:gd name="connsiteX0" fmla="*/ 314323 w 683419"/>
                    <a:gd name="connsiteY0" fmla="*/ 0 h 388144"/>
                    <a:gd name="connsiteX1" fmla="*/ 620254 w 683419"/>
                    <a:gd name="connsiteY1" fmla="*/ 207969 h 388144"/>
                    <a:gd name="connsiteX2" fmla="*/ 651771 w 683419"/>
                    <a:gd name="connsiteY2" fmla="*/ 280988 h 388144"/>
                    <a:gd name="connsiteX3" fmla="*/ 683419 w 683419"/>
                    <a:gd name="connsiteY3" fmla="*/ 280988 h 388144"/>
                    <a:gd name="connsiteX4" fmla="*/ 606029 w 683419"/>
                    <a:gd name="connsiteY4" fmla="*/ 388144 h 388144"/>
                    <a:gd name="connsiteX5" fmla="*/ 528638 w 683419"/>
                    <a:gd name="connsiteY5" fmla="*/ 280988 h 388144"/>
                    <a:gd name="connsiteX6" fmla="*/ 568034 w 683419"/>
                    <a:gd name="connsiteY6" fmla="*/ 280988 h 388144"/>
                    <a:gd name="connsiteX7" fmla="*/ 335755 w 683419"/>
                    <a:gd name="connsiteY7" fmla="*/ 119062 h 388144"/>
                    <a:gd name="connsiteX8" fmla="*/ 104776 w 683419"/>
                    <a:gd name="connsiteY8" fmla="*/ 200027 h 388144"/>
                    <a:gd name="connsiteX9" fmla="*/ 0 w 683419"/>
                    <a:gd name="connsiteY9" fmla="*/ 204787 h 388144"/>
                    <a:gd name="connsiteX10" fmla="*/ 314323 w 683419"/>
                    <a:gd name="connsiteY10" fmla="*/ 0 h 388144"/>
                    <a:gd name="connsiteX0" fmla="*/ 321466 w 683419"/>
                    <a:gd name="connsiteY0" fmla="*/ 0 h 352425"/>
                    <a:gd name="connsiteX1" fmla="*/ 620254 w 683419"/>
                    <a:gd name="connsiteY1" fmla="*/ 172250 h 352425"/>
                    <a:gd name="connsiteX2" fmla="*/ 651771 w 683419"/>
                    <a:gd name="connsiteY2" fmla="*/ 245269 h 352425"/>
                    <a:gd name="connsiteX3" fmla="*/ 683419 w 683419"/>
                    <a:gd name="connsiteY3" fmla="*/ 245269 h 352425"/>
                    <a:gd name="connsiteX4" fmla="*/ 606029 w 683419"/>
                    <a:gd name="connsiteY4" fmla="*/ 352425 h 352425"/>
                    <a:gd name="connsiteX5" fmla="*/ 528638 w 683419"/>
                    <a:gd name="connsiteY5" fmla="*/ 245269 h 352425"/>
                    <a:gd name="connsiteX6" fmla="*/ 568034 w 683419"/>
                    <a:gd name="connsiteY6" fmla="*/ 245269 h 352425"/>
                    <a:gd name="connsiteX7" fmla="*/ 335755 w 683419"/>
                    <a:gd name="connsiteY7" fmla="*/ 83343 h 352425"/>
                    <a:gd name="connsiteX8" fmla="*/ 104776 w 683419"/>
                    <a:gd name="connsiteY8" fmla="*/ 164308 h 352425"/>
                    <a:gd name="connsiteX9" fmla="*/ 0 w 683419"/>
                    <a:gd name="connsiteY9" fmla="*/ 169068 h 352425"/>
                    <a:gd name="connsiteX10" fmla="*/ 321466 w 683419"/>
                    <a:gd name="connsiteY10" fmla="*/ 0 h 352425"/>
                    <a:gd name="connsiteX0" fmla="*/ 319084 w 683419"/>
                    <a:gd name="connsiteY0" fmla="*/ 0 h 364332"/>
                    <a:gd name="connsiteX1" fmla="*/ 620254 w 683419"/>
                    <a:gd name="connsiteY1" fmla="*/ 184157 h 364332"/>
                    <a:gd name="connsiteX2" fmla="*/ 651771 w 683419"/>
                    <a:gd name="connsiteY2" fmla="*/ 257176 h 364332"/>
                    <a:gd name="connsiteX3" fmla="*/ 683419 w 683419"/>
                    <a:gd name="connsiteY3" fmla="*/ 257176 h 364332"/>
                    <a:gd name="connsiteX4" fmla="*/ 606029 w 683419"/>
                    <a:gd name="connsiteY4" fmla="*/ 364332 h 364332"/>
                    <a:gd name="connsiteX5" fmla="*/ 528638 w 683419"/>
                    <a:gd name="connsiteY5" fmla="*/ 257176 h 364332"/>
                    <a:gd name="connsiteX6" fmla="*/ 568034 w 683419"/>
                    <a:gd name="connsiteY6" fmla="*/ 257176 h 364332"/>
                    <a:gd name="connsiteX7" fmla="*/ 335755 w 683419"/>
                    <a:gd name="connsiteY7" fmla="*/ 95250 h 364332"/>
                    <a:gd name="connsiteX8" fmla="*/ 104776 w 683419"/>
                    <a:gd name="connsiteY8" fmla="*/ 176215 h 364332"/>
                    <a:gd name="connsiteX9" fmla="*/ 0 w 683419"/>
                    <a:gd name="connsiteY9" fmla="*/ 180975 h 364332"/>
                    <a:gd name="connsiteX10" fmla="*/ 319084 w 683419"/>
                    <a:gd name="connsiteY10" fmla="*/ 0 h 364332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8034 w 683419"/>
                    <a:gd name="connsiteY6" fmla="*/ 247651 h 354807"/>
                    <a:gd name="connsiteX7" fmla="*/ 335755 w 683419"/>
                    <a:gd name="connsiteY7" fmla="*/ 85725 h 354807"/>
                    <a:gd name="connsiteX8" fmla="*/ 104776 w 683419"/>
                    <a:gd name="connsiteY8" fmla="*/ 166690 h 354807"/>
                    <a:gd name="connsiteX9" fmla="*/ 0 w 683419"/>
                    <a:gd name="connsiteY9" fmla="*/ 171450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8034 w 683419"/>
                    <a:gd name="connsiteY6" fmla="*/ 247651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90503 h 354807"/>
                    <a:gd name="connsiteX9" fmla="*/ 0 w 683419"/>
                    <a:gd name="connsiteY9" fmla="*/ 171450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8034 w 683419"/>
                    <a:gd name="connsiteY6" fmla="*/ 247651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66691 h 354807"/>
                    <a:gd name="connsiteX9" fmla="*/ 0 w 683419"/>
                    <a:gd name="connsiteY9" fmla="*/ 171450 h 354807"/>
                    <a:gd name="connsiteX10" fmla="*/ 319084 w 683419"/>
                    <a:gd name="connsiteY10" fmla="*/ 0 h 354807"/>
                    <a:gd name="connsiteX0" fmla="*/ 314321 w 678656"/>
                    <a:gd name="connsiteY0" fmla="*/ 0 h 354807"/>
                    <a:gd name="connsiteX1" fmla="*/ 615491 w 678656"/>
                    <a:gd name="connsiteY1" fmla="*/ 174632 h 354807"/>
                    <a:gd name="connsiteX2" fmla="*/ 647008 w 678656"/>
                    <a:gd name="connsiteY2" fmla="*/ 247651 h 354807"/>
                    <a:gd name="connsiteX3" fmla="*/ 678656 w 678656"/>
                    <a:gd name="connsiteY3" fmla="*/ 247651 h 354807"/>
                    <a:gd name="connsiteX4" fmla="*/ 601266 w 678656"/>
                    <a:gd name="connsiteY4" fmla="*/ 354807 h 354807"/>
                    <a:gd name="connsiteX5" fmla="*/ 523875 w 678656"/>
                    <a:gd name="connsiteY5" fmla="*/ 247651 h 354807"/>
                    <a:gd name="connsiteX6" fmla="*/ 563271 w 678656"/>
                    <a:gd name="connsiteY6" fmla="*/ 247651 h 354807"/>
                    <a:gd name="connsiteX7" fmla="*/ 330992 w 678656"/>
                    <a:gd name="connsiteY7" fmla="*/ 85725 h 354807"/>
                    <a:gd name="connsiteX8" fmla="*/ 104776 w 678656"/>
                    <a:gd name="connsiteY8" fmla="*/ 166691 h 354807"/>
                    <a:gd name="connsiteX9" fmla="*/ 0 w 678656"/>
                    <a:gd name="connsiteY9" fmla="*/ 166687 h 354807"/>
                    <a:gd name="connsiteX10" fmla="*/ 314321 w 678656"/>
                    <a:gd name="connsiteY10" fmla="*/ 0 h 354807"/>
                    <a:gd name="connsiteX0" fmla="*/ 314321 w 678656"/>
                    <a:gd name="connsiteY0" fmla="*/ 0 h 354807"/>
                    <a:gd name="connsiteX1" fmla="*/ 615491 w 678656"/>
                    <a:gd name="connsiteY1" fmla="*/ 174632 h 354807"/>
                    <a:gd name="connsiteX2" fmla="*/ 647008 w 678656"/>
                    <a:gd name="connsiteY2" fmla="*/ 247651 h 354807"/>
                    <a:gd name="connsiteX3" fmla="*/ 678656 w 678656"/>
                    <a:gd name="connsiteY3" fmla="*/ 247651 h 354807"/>
                    <a:gd name="connsiteX4" fmla="*/ 601266 w 678656"/>
                    <a:gd name="connsiteY4" fmla="*/ 354807 h 354807"/>
                    <a:gd name="connsiteX5" fmla="*/ 523875 w 678656"/>
                    <a:gd name="connsiteY5" fmla="*/ 247651 h 354807"/>
                    <a:gd name="connsiteX6" fmla="*/ 563271 w 678656"/>
                    <a:gd name="connsiteY6" fmla="*/ 247651 h 354807"/>
                    <a:gd name="connsiteX7" fmla="*/ 330992 w 678656"/>
                    <a:gd name="connsiteY7" fmla="*/ 85725 h 354807"/>
                    <a:gd name="connsiteX8" fmla="*/ 104776 w 678656"/>
                    <a:gd name="connsiteY8" fmla="*/ 171453 h 354807"/>
                    <a:gd name="connsiteX9" fmla="*/ 0 w 678656"/>
                    <a:gd name="connsiteY9" fmla="*/ 166687 h 354807"/>
                    <a:gd name="connsiteX10" fmla="*/ 314321 w 678656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8034 w 683419"/>
                    <a:gd name="connsiteY6" fmla="*/ 247651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5755 w 683419"/>
                    <a:gd name="connsiteY7" fmla="*/ 85725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3374 w 683419"/>
                    <a:gd name="connsiteY7" fmla="*/ 111919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8136 w 683419"/>
                    <a:gd name="connsiteY7" fmla="*/ 88106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9084 w 683419"/>
                    <a:gd name="connsiteY10" fmla="*/ 0 h 354807"/>
                    <a:gd name="connsiteX0" fmla="*/ 319084 w 683419"/>
                    <a:gd name="connsiteY0" fmla="*/ 0 h 395288"/>
                    <a:gd name="connsiteX1" fmla="*/ 620254 w 683419"/>
                    <a:gd name="connsiteY1" fmla="*/ 215113 h 395288"/>
                    <a:gd name="connsiteX2" fmla="*/ 651771 w 683419"/>
                    <a:gd name="connsiteY2" fmla="*/ 288132 h 395288"/>
                    <a:gd name="connsiteX3" fmla="*/ 683419 w 683419"/>
                    <a:gd name="connsiteY3" fmla="*/ 288132 h 395288"/>
                    <a:gd name="connsiteX4" fmla="*/ 606029 w 683419"/>
                    <a:gd name="connsiteY4" fmla="*/ 395288 h 395288"/>
                    <a:gd name="connsiteX5" fmla="*/ 528638 w 683419"/>
                    <a:gd name="connsiteY5" fmla="*/ 288132 h 395288"/>
                    <a:gd name="connsiteX6" fmla="*/ 563272 w 683419"/>
                    <a:gd name="connsiteY6" fmla="*/ 290513 h 395288"/>
                    <a:gd name="connsiteX7" fmla="*/ 338136 w 683419"/>
                    <a:gd name="connsiteY7" fmla="*/ 128587 h 395288"/>
                    <a:gd name="connsiteX8" fmla="*/ 109539 w 683419"/>
                    <a:gd name="connsiteY8" fmla="*/ 211934 h 395288"/>
                    <a:gd name="connsiteX9" fmla="*/ 0 w 683419"/>
                    <a:gd name="connsiteY9" fmla="*/ 209549 h 395288"/>
                    <a:gd name="connsiteX10" fmla="*/ 319084 w 683419"/>
                    <a:gd name="connsiteY10" fmla="*/ 0 h 395288"/>
                    <a:gd name="connsiteX0" fmla="*/ 316703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8136 w 683419"/>
                    <a:gd name="connsiteY7" fmla="*/ 88106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6703 w 683419"/>
                    <a:gd name="connsiteY10" fmla="*/ 0 h 354807"/>
                    <a:gd name="connsiteX0" fmla="*/ 316703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8136 w 683419"/>
                    <a:gd name="connsiteY7" fmla="*/ 88106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6703 w 683419"/>
                    <a:gd name="connsiteY10" fmla="*/ 0 h 354807"/>
                    <a:gd name="connsiteX0" fmla="*/ 316703 w 683419"/>
                    <a:gd name="connsiteY0" fmla="*/ 0 h 354807"/>
                    <a:gd name="connsiteX1" fmla="*/ 620254 w 683419"/>
                    <a:gd name="connsiteY1" fmla="*/ 174632 h 354807"/>
                    <a:gd name="connsiteX2" fmla="*/ 651771 w 683419"/>
                    <a:gd name="connsiteY2" fmla="*/ 247651 h 354807"/>
                    <a:gd name="connsiteX3" fmla="*/ 683419 w 683419"/>
                    <a:gd name="connsiteY3" fmla="*/ 247651 h 354807"/>
                    <a:gd name="connsiteX4" fmla="*/ 606029 w 683419"/>
                    <a:gd name="connsiteY4" fmla="*/ 354807 h 354807"/>
                    <a:gd name="connsiteX5" fmla="*/ 528638 w 683419"/>
                    <a:gd name="connsiteY5" fmla="*/ 247651 h 354807"/>
                    <a:gd name="connsiteX6" fmla="*/ 563272 w 683419"/>
                    <a:gd name="connsiteY6" fmla="*/ 250032 h 354807"/>
                    <a:gd name="connsiteX7" fmla="*/ 338136 w 683419"/>
                    <a:gd name="connsiteY7" fmla="*/ 88106 h 354807"/>
                    <a:gd name="connsiteX8" fmla="*/ 109539 w 683419"/>
                    <a:gd name="connsiteY8" fmla="*/ 171453 h 354807"/>
                    <a:gd name="connsiteX9" fmla="*/ 0 w 683419"/>
                    <a:gd name="connsiteY9" fmla="*/ 169068 h 354807"/>
                    <a:gd name="connsiteX10" fmla="*/ 316703 w 683419"/>
                    <a:gd name="connsiteY10" fmla="*/ 0 h 354807"/>
                    <a:gd name="connsiteX0" fmla="*/ 316703 w 683419"/>
                    <a:gd name="connsiteY0" fmla="*/ 0 h 354807"/>
                    <a:gd name="connsiteX1" fmla="*/ 651771 w 683419"/>
                    <a:gd name="connsiteY1" fmla="*/ 247651 h 354807"/>
                    <a:gd name="connsiteX2" fmla="*/ 683419 w 683419"/>
                    <a:gd name="connsiteY2" fmla="*/ 247651 h 354807"/>
                    <a:gd name="connsiteX3" fmla="*/ 606029 w 683419"/>
                    <a:gd name="connsiteY3" fmla="*/ 354807 h 354807"/>
                    <a:gd name="connsiteX4" fmla="*/ 528638 w 683419"/>
                    <a:gd name="connsiteY4" fmla="*/ 247651 h 354807"/>
                    <a:gd name="connsiteX5" fmla="*/ 563272 w 683419"/>
                    <a:gd name="connsiteY5" fmla="*/ 250032 h 354807"/>
                    <a:gd name="connsiteX6" fmla="*/ 338136 w 683419"/>
                    <a:gd name="connsiteY6" fmla="*/ 88106 h 354807"/>
                    <a:gd name="connsiteX7" fmla="*/ 109539 w 683419"/>
                    <a:gd name="connsiteY7" fmla="*/ 171453 h 354807"/>
                    <a:gd name="connsiteX8" fmla="*/ 0 w 683419"/>
                    <a:gd name="connsiteY8" fmla="*/ 169068 h 354807"/>
                    <a:gd name="connsiteX9" fmla="*/ 316703 w 683419"/>
                    <a:gd name="connsiteY9" fmla="*/ 0 h 354807"/>
                    <a:gd name="connsiteX0" fmla="*/ 316703 w 683419"/>
                    <a:gd name="connsiteY0" fmla="*/ 0 h 354807"/>
                    <a:gd name="connsiteX1" fmla="*/ 651771 w 683419"/>
                    <a:gd name="connsiteY1" fmla="*/ 247651 h 354807"/>
                    <a:gd name="connsiteX2" fmla="*/ 683419 w 683419"/>
                    <a:gd name="connsiteY2" fmla="*/ 247651 h 354807"/>
                    <a:gd name="connsiteX3" fmla="*/ 606029 w 683419"/>
                    <a:gd name="connsiteY3" fmla="*/ 354807 h 354807"/>
                    <a:gd name="connsiteX4" fmla="*/ 528638 w 683419"/>
                    <a:gd name="connsiteY4" fmla="*/ 247651 h 354807"/>
                    <a:gd name="connsiteX5" fmla="*/ 563272 w 683419"/>
                    <a:gd name="connsiteY5" fmla="*/ 250032 h 354807"/>
                    <a:gd name="connsiteX6" fmla="*/ 338136 w 683419"/>
                    <a:gd name="connsiteY6" fmla="*/ 88106 h 354807"/>
                    <a:gd name="connsiteX7" fmla="*/ 109539 w 683419"/>
                    <a:gd name="connsiteY7" fmla="*/ 171453 h 354807"/>
                    <a:gd name="connsiteX8" fmla="*/ 0 w 683419"/>
                    <a:gd name="connsiteY8" fmla="*/ 169068 h 354807"/>
                    <a:gd name="connsiteX9" fmla="*/ 316703 w 683419"/>
                    <a:gd name="connsiteY9" fmla="*/ 0 h 354807"/>
                    <a:gd name="connsiteX0" fmla="*/ 316703 w 683419"/>
                    <a:gd name="connsiteY0" fmla="*/ 7 h 354814"/>
                    <a:gd name="connsiteX1" fmla="*/ 651771 w 683419"/>
                    <a:gd name="connsiteY1" fmla="*/ 247658 h 354814"/>
                    <a:gd name="connsiteX2" fmla="*/ 683419 w 683419"/>
                    <a:gd name="connsiteY2" fmla="*/ 247658 h 354814"/>
                    <a:gd name="connsiteX3" fmla="*/ 606029 w 683419"/>
                    <a:gd name="connsiteY3" fmla="*/ 354814 h 354814"/>
                    <a:gd name="connsiteX4" fmla="*/ 528638 w 683419"/>
                    <a:gd name="connsiteY4" fmla="*/ 247658 h 354814"/>
                    <a:gd name="connsiteX5" fmla="*/ 563272 w 683419"/>
                    <a:gd name="connsiteY5" fmla="*/ 250039 h 354814"/>
                    <a:gd name="connsiteX6" fmla="*/ 338136 w 683419"/>
                    <a:gd name="connsiteY6" fmla="*/ 88113 h 354814"/>
                    <a:gd name="connsiteX7" fmla="*/ 109539 w 683419"/>
                    <a:gd name="connsiteY7" fmla="*/ 171460 h 354814"/>
                    <a:gd name="connsiteX8" fmla="*/ 0 w 683419"/>
                    <a:gd name="connsiteY8" fmla="*/ 169075 h 354814"/>
                    <a:gd name="connsiteX9" fmla="*/ 316703 w 683419"/>
                    <a:gd name="connsiteY9" fmla="*/ 7 h 354814"/>
                    <a:gd name="connsiteX0" fmla="*/ 316703 w 683419"/>
                    <a:gd name="connsiteY0" fmla="*/ 0 h 354807"/>
                    <a:gd name="connsiteX1" fmla="*/ 651771 w 683419"/>
                    <a:gd name="connsiteY1" fmla="*/ 247651 h 354807"/>
                    <a:gd name="connsiteX2" fmla="*/ 683419 w 683419"/>
                    <a:gd name="connsiteY2" fmla="*/ 247651 h 354807"/>
                    <a:gd name="connsiteX3" fmla="*/ 606029 w 683419"/>
                    <a:gd name="connsiteY3" fmla="*/ 354807 h 354807"/>
                    <a:gd name="connsiteX4" fmla="*/ 528638 w 683419"/>
                    <a:gd name="connsiteY4" fmla="*/ 247651 h 354807"/>
                    <a:gd name="connsiteX5" fmla="*/ 563272 w 683419"/>
                    <a:gd name="connsiteY5" fmla="*/ 250032 h 354807"/>
                    <a:gd name="connsiteX6" fmla="*/ 338136 w 683419"/>
                    <a:gd name="connsiteY6" fmla="*/ 88106 h 354807"/>
                    <a:gd name="connsiteX7" fmla="*/ 109539 w 683419"/>
                    <a:gd name="connsiteY7" fmla="*/ 171453 h 354807"/>
                    <a:gd name="connsiteX8" fmla="*/ 0 w 683419"/>
                    <a:gd name="connsiteY8" fmla="*/ 169068 h 354807"/>
                    <a:gd name="connsiteX9" fmla="*/ 316703 w 683419"/>
                    <a:gd name="connsiteY9" fmla="*/ 0 h 354807"/>
                    <a:gd name="connsiteX0" fmla="*/ 316703 w 683419"/>
                    <a:gd name="connsiteY0" fmla="*/ 0 h 354807"/>
                    <a:gd name="connsiteX1" fmla="*/ 651771 w 683419"/>
                    <a:gd name="connsiteY1" fmla="*/ 247651 h 354807"/>
                    <a:gd name="connsiteX2" fmla="*/ 683419 w 683419"/>
                    <a:gd name="connsiteY2" fmla="*/ 247651 h 354807"/>
                    <a:gd name="connsiteX3" fmla="*/ 606029 w 683419"/>
                    <a:gd name="connsiteY3" fmla="*/ 354807 h 354807"/>
                    <a:gd name="connsiteX4" fmla="*/ 528638 w 683419"/>
                    <a:gd name="connsiteY4" fmla="*/ 247651 h 354807"/>
                    <a:gd name="connsiteX5" fmla="*/ 563272 w 683419"/>
                    <a:gd name="connsiteY5" fmla="*/ 250032 h 354807"/>
                    <a:gd name="connsiteX6" fmla="*/ 338136 w 683419"/>
                    <a:gd name="connsiteY6" fmla="*/ 88106 h 354807"/>
                    <a:gd name="connsiteX7" fmla="*/ 109539 w 683419"/>
                    <a:gd name="connsiteY7" fmla="*/ 171453 h 354807"/>
                    <a:gd name="connsiteX8" fmla="*/ 0 w 683419"/>
                    <a:gd name="connsiteY8" fmla="*/ 169068 h 354807"/>
                    <a:gd name="connsiteX9" fmla="*/ 316703 w 683419"/>
                    <a:gd name="connsiteY9" fmla="*/ 0 h 354807"/>
                    <a:gd name="connsiteX0" fmla="*/ 297653 w 664369"/>
                    <a:gd name="connsiteY0" fmla="*/ 0 h 354807"/>
                    <a:gd name="connsiteX1" fmla="*/ 632721 w 664369"/>
                    <a:gd name="connsiteY1" fmla="*/ 247651 h 354807"/>
                    <a:gd name="connsiteX2" fmla="*/ 664369 w 664369"/>
                    <a:gd name="connsiteY2" fmla="*/ 247651 h 354807"/>
                    <a:gd name="connsiteX3" fmla="*/ 586979 w 664369"/>
                    <a:gd name="connsiteY3" fmla="*/ 354807 h 354807"/>
                    <a:gd name="connsiteX4" fmla="*/ 509588 w 664369"/>
                    <a:gd name="connsiteY4" fmla="*/ 247651 h 354807"/>
                    <a:gd name="connsiteX5" fmla="*/ 544222 w 664369"/>
                    <a:gd name="connsiteY5" fmla="*/ 250032 h 354807"/>
                    <a:gd name="connsiteX6" fmla="*/ 319086 w 664369"/>
                    <a:gd name="connsiteY6" fmla="*/ 88106 h 354807"/>
                    <a:gd name="connsiteX7" fmla="*/ 90489 w 664369"/>
                    <a:gd name="connsiteY7" fmla="*/ 171453 h 354807"/>
                    <a:gd name="connsiteX8" fmla="*/ 0 w 664369"/>
                    <a:gd name="connsiteY8" fmla="*/ 164305 h 354807"/>
                    <a:gd name="connsiteX9" fmla="*/ 297653 w 664369"/>
                    <a:gd name="connsiteY9" fmla="*/ 0 h 354807"/>
                    <a:gd name="connsiteX0" fmla="*/ 314322 w 681038"/>
                    <a:gd name="connsiteY0" fmla="*/ 0 h 354807"/>
                    <a:gd name="connsiteX1" fmla="*/ 649390 w 681038"/>
                    <a:gd name="connsiteY1" fmla="*/ 247651 h 354807"/>
                    <a:gd name="connsiteX2" fmla="*/ 681038 w 681038"/>
                    <a:gd name="connsiteY2" fmla="*/ 247651 h 354807"/>
                    <a:gd name="connsiteX3" fmla="*/ 603648 w 681038"/>
                    <a:gd name="connsiteY3" fmla="*/ 354807 h 354807"/>
                    <a:gd name="connsiteX4" fmla="*/ 526257 w 681038"/>
                    <a:gd name="connsiteY4" fmla="*/ 247651 h 354807"/>
                    <a:gd name="connsiteX5" fmla="*/ 560891 w 681038"/>
                    <a:gd name="connsiteY5" fmla="*/ 250032 h 354807"/>
                    <a:gd name="connsiteX6" fmla="*/ 335755 w 681038"/>
                    <a:gd name="connsiteY6" fmla="*/ 88106 h 354807"/>
                    <a:gd name="connsiteX7" fmla="*/ 107158 w 681038"/>
                    <a:gd name="connsiteY7" fmla="*/ 171453 h 354807"/>
                    <a:gd name="connsiteX8" fmla="*/ 0 w 681038"/>
                    <a:gd name="connsiteY8" fmla="*/ 161924 h 354807"/>
                    <a:gd name="connsiteX9" fmla="*/ 314322 w 681038"/>
                    <a:gd name="connsiteY9" fmla="*/ 0 h 354807"/>
                    <a:gd name="connsiteX0" fmla="*/ 314322 w 681038"/>
                    <a:gd name="connsiteY0" fmla="*/ 0 h 354807"/>
                    <a:gd name="connsiteX1" fmla="*/ 649390 w 681038"/>
                    <a:gd name="connsiteY1" fmla="*/ 247651 h 354807"/>
                    <a:gd name="connsiteX2" fmla="*/ 681038 w 681038"/>
                    <a:gd name="connsiteY2" fmla="*/ 247651 h 354807"/>
                    <a:gd name="connsiteX3" fmla="*/ 603648 w 681038"/>
                    <a:gd name="connsiteY3" fmla="*/ 354807 h 354807"/>
                    <a:gd name="connsiteX4" fmla="*/ 526257 w 681038"/>
                    <a:gd name="connsiteY4" fmla="*/ 247651 h 354807"/>
                    <a:gd name="connsiteX5" fmla="*/ 560891 w 681038"/>
                    <a:gd name="connsiteY5" fmla="*/ 250032 h 354807"/>
                    <a:gd name="connsiteX6" fmla="*/ 335755 w 681038"/>
                    <a:gd name="connsiteY6" fmla="*/ 88106 h 354807"/>
                    <a:gd name="connsiteX7" fmla="*/ 107158 w 681038"/>
                    <a:gd name="connsiteY7" fmla="*/ 171453 h 354807"/>
                    <a:gd name="connsiteX8" fmla="*/ 0 w 681038"/>
                    <a:gd name="connsiteY8" fmla="*/ 169068 h 354807"/>
                    <a:gd name="connsiteX9" fmla="*/ 314322 w 681038"/>
                    <a:gd name="connsiteY9" fmla="*/ 0 h 354807"/>
                    <a:gd name="connsiteX0" fmla="*/ 314322 w 681038"/>
                    <a:gd name="connsiteY0" fmla="*/ 0 h 354807"/>
                    <a:gd name="connsiteX1" fmla="*/ 649390 w 681038"/>
                    <a:gd name="connsiteY1" fmla="*/ 247651 h 354807"/>
                    <a:gd name="connsiteX2" fmla="*/ 681038 w 681038"/>
                    <a:gd name="connsiteY2" fmla="*/ 247651 h 354807"/>
                    <a:gd name="connsiteX3" fmla="*/ 603648 w 681038"/>
                    <a:gd name="connsiteY3" fmla="*/ 354807 h 354807"/>
                    <a:gd name="connsiteX4" fmla="*/ 526257 w 681038"/>
                    <a:gd name="connsiteY4" fmla="*/ 247651 h 354807"/>
                    <a:gd name="connsiteX5" fmla="*/ 560891 w 681038"/>
                    <a:gd name="connsiteY5" fmla="*/ 250032 h 354807"/>
                    <a:gd name="connsiteX6" fmla="*/ 335755 w 681038"/>
                    <a:gd name="connsiteY6" fmla="*/ 88106 h 354807"/>
                    <a:gd name="connsiteX7" fmla="*/ 107158 w 681038"/>
                    <a:gd name="connsiteY7" fmla="*/ 171453 h 354807"/>
                    <a:gd name="connsiteX8" fmla="*/ 0 w 681038"/>
                    <a:gd name="connsiteY8" fmla="*/ 169068 h 354807"/>
                    <a:gd name="connsiteX9" fmla="*/ 314322 w 681038"/>
                    <a:gd name="connsiteY9" fmla="*/ 0 h 354807"/>
                    <a:gd name="connsiteX0" fmla="*/ 314322 w 681038"/>
                    <a:gd name="connsiteY0" fmla="*/ 0 h 354807"/>
                    <a:gd name="connsiteX1" fmla="*/ 649390 w 681038"/>
                    <a:gd name="connsiteY1" fmla="*/ 247651 h 354807"/>
                    <a:gd name="connsiteX2" fmla="*/ 681038 w 681038"/>
                    <a:gd name="connsiteY2" fmla="*/ 247651 h 354807"/>
                    <a:gd name="connsiteX3" fmla="*/ 603648 w 681038"/>
                    <a:gd name="connsiteY3" fmla="*/ 354807 h 354807"/>
                    <a:gd name="connsiteX4" fmla="*/ 526257 w 681038"/>
                    <a:gd name="connsiteY4" fmla="*/ 247651 h 354807"/>
                    <a:gd name="connsiteX5" fmla="*/ 560891 w 681038"/>
                    <a:gd name="connsiteY5" fmla="*/ 250032 h 354807"/>
                    <a:gd name="connsiteX6" fmla="*/ 335755 w 681038"/>
                    <a:gd name="connsiteY6" fmla="*/ 88106 h 354807"/>
                    <a:gd name="connsiteX7" fmla="*/ 107158 w 681038"/>
                    <a:gd name="connsiteY7" fmla="*/ 171453 h 354807"/>
                    <a:gd name="connsiteX8" fmla="*/ 0 w 681038"/>
                    <a:gd name="connsiteY8" fmla="*/ 169068 h 354807"/>
                    <a:gd name="connsiteX9" fmla="*/ 314322 w 681038"/>
                    <a:gd name="connsiteY9" fmla="*/ 0 h 354807"/>
                    <a:gd name="connsiteX0" fmla="*/ 314322 w 681038"/>
                    <a:gd name="connsiteY0" fmla="*/ 0 h 354807"/>
                    <a:gd name="connsiteX1" fmla="*/ 649390 w 681038"/>
                    <a:gd name="connsiteY1" fmla="*/ 247651 h 354807"/>
                    <a:gd name="connsiteX2" fmla="*/ 681038 w 681038"/>
                    <a:gd name="connsiteY2" fmla="*/ 247651 h 354807"/>
                    <a:gd name="connsiteX3" fmla="*/ 603648 w 681038"/>
                    <a:gd name="connsiteY3" fmla="*/ 354807 h 354807"/>
                    <a:gd name="connsiteX4" fmla="*/ 526257 w 681038"/>
                    <a:gd name="connsiteY4" fmla="*/ 247651 h 354807"/>
                    <a:gd name="connsiteX5" fmla="*/ 560891 w 681038"/>
                    <a:gd name="connsiteY5" fmla="*/ 250032 h 354807"/>
                    <a:gd name="connsiteX6" fmla="*/ 335755 w 681038"/>
                    <a:gd name="connsiteY6" fmla="*/ 88106 h 354807"/>
                    <a:gd name="connsiteX7" fmla="*/ 107158 w 681038"/>
                    <a:gd name="connsiteY7" fmla="*/ 171453 h 354807"/>
                    <a:gd name="connsiteX8" fmla="*/ 0 w 681038"/>
                    <a:gd name="connsiteY8" fmla="*/ 169068 h 354807"/>
                    <a:gd name="connsiteX9" fmla="*/ 314322 w 681038"/>
                    <a:gd name="connsiteY9" fmla="*/ 0 h 354807"/>
                    <a:gd name="connsiteX0" fmla="*/ 314322 w 681038"/>
                    <a:gd name="connsiteY0" fmla="*/ 0 h 354807"/>
                    <a:gd name="connsiteX1" fmla="*/ 649390 w 681038"/>
                    <a:gd name="connsiteY1" fmla="*/ 247651 h 354807"/>
                    <a:gd name="connsiteX2" fmla="*/ 681038 w 681038"/>
                    <a:gd name="connsiteY2" fmla="*/ 247651 h 354807"/>
                    <a:gd name="connsiteX3" fmla="*/ 603648 w 681038"/>
                    <a:gd name="connsiteY3" fmla="*/ 354807 h 354807"/>
                    <a:gd name="connsiteX4" fmla="*/ 526257 w 681038"/>
                    <a:gd name="connsiteY4" fmla="*/ 247651 h 354807"/>
                    <a:gd name="connsiteX5" fmla="*/ 560891 w 681038"/>
                    <a:gd name="connsiteY5" fmla="*/ 250032 h 354807"/>
                    <a:gd name="connsiteX6" fmla="*/ 335755 w 681038"/>
                    <a:gd name="connsiteY6" fmla="*/ 88106 h 354807"/>
                    <a:gd name="connsiteX7" fmla="*/ 107158 w 681038"/>
                    <a:gd name="connsiteY7" fmla="*/ 171453 h 354807"/>
                    <a:gd name="connsiteX8" fmla="*/ 0 w 681038"/>
                    <a:gd name="connsiteY8" fmla="*/ 169068 h 354807"/>
                    <a:gd name="connsiteX9" fmla="*/ 314322 w 681038"/>
                    <a:gd name="connsiteY9" fmla="*/ 0 h 354807"/>
                    <a:gd name="connsiteX0" fmla="*/ 314322 w 681038"/>
                    <a:gd name="connsiteY0" fmla="*/ 0 h 354807"/>
                    <a:gd name="connsiteX1" fmla="*/ 649390 w 681038"/>
                    <a:gd name="connsiteY1" fmla="*/ 247651 h 354807"/>
                    <a:gd name="connsiteX2" fmla="*/ 681038 w 681038"/>
                    <a:gd name="connsiteY2" fmla="*/ 247651 h 354807"/>
                    <a:gd name="connsiteX3" fmla="*/ 603648 w 681038"/>
                    <a:gd name="connsiteY3" fmla="*/ 354807 h 354807"/>
                    <a:gd name="connsiteX4" fmla="*/ 526257 w 681038"/>
                    <a:gd name="connsiteY4" fmla="*/ 247651 h 354807"/>
                    <a:gd name="connsiteX5" fmla="*/ 560891 w 681038"/>
                    <a:gd name="connsiteY5" fmla="*/ 250032 h 354807"/>
                    <a:gd name="connsiteX6" fmla="*/ 335755 w 681038"/>
                    <a:gd name="connsiteY6" fmla="*/ 88106 h 354807"/>
                    <a:gd name="connsiteX7" fmla="*/ 107158 w 681038"/>
                    <a:gd name="connsiteY7" fmla="*/ 171453 h 354807"/>
                    <a:gd name="connsiteX8" fmla="*/ 0 w 681038"/>
                    <a:gd name="connsiteY8" fmla="*/ 169068 h 354807"/>
                    <a:gd name="connsiteX9" fmla="*/ 314322 w 681038"/>
                    <a:gd name="connsiteY9" fmla="*/ 0 h 354807"/>
                    <a:gd name="connsiteX0" fmla="*/ 314322 w 681038"/>
                    <a:gd name="connsiteY0" fmla="*/ 0 h 354807"/>
                    <a:gd name="connsiteX1" fmla="*/ 649390 w 681038"/>
                    <a:gd name="connsiteY1" fmla="*/ 247651 h 354807"/>
                    <a:gd name="connsiteX2" fmla="*/ 681038 w 681038"/>
                    <a:gd name="connsiteY2" fmla="*/ 247651 h 354807"/>
                    <a:gd name="connsiteX3" fmla="*/ 603648 w 681038"/>
                    <a:gd name="connsiteY3" fmla="*/ 354807 h 354807"/>
                    <a:gd name="connsiteX4" fmla="*/ 526257 w 681038"/>
                    <a:gd name="connsiteY4" fmla="*/ 247651 h 354807"/>
                    <a:gd name="connsiteX5" fmla="*/ 560891 w 681038"/>
                    <a:gd name="connsiteY5" fmla="*/ 250032 h 354807"/>
                    <a:gd name="connsiteX6" fmla="*/ 335755 w 681038"/>
                    <a:gd name="connsiteY6" fmla="*/ 88106 h 354807"/>
                    <a:gd name="connsiteX7" fmla="*/ 107158 w 681038"/>
                    <a:gd name="connsiteY7" fmla="*/ 171453 h 354807"/>
                    <a:gd name="connsiteX8" fmla="*/ 0 w 681038"/>
                    <a:gd name="connsiteY8" fmla="*/ 169068 h 354807"/>
                    <a:gd name="connsiteX9" fmla="*/ 314322 w 681038"/>
                    <a:gd name="connsiteY9" fmla="*/ 0 h 354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1038" h="354807">
                      <a:moveTo>
                        <a:pt x="314322" y="0"/>
                      </a:moveTo>
                      <a:cubicBezTo>
                        <a:pt x="494388" y="10716"/>
                        <a:pt x="628752" y="139701"/>
                        <a:pt x="649390" y="247651"/>
                      </a:cubicBezTo>
                      <a:lnTo>
                        <a:pt x="681038" y="247651"/>
                      </a:lnTo>
                      <a:lnTo>
                        <a:pt x="603648" y="354807"/>
                      </a:lnTo>
                      <a:lnTo>
                        <a:pt x="526257" y="247651"/>
                      </a:lnTo>
                      <a:lnTo>
                        <a:pt x="560891" y="250032"/>
                      </a:lnTo>
                      <a:cubicBezTo>
                        <a:pt x="518390" y="170657"/>
                        <a:pt x="461600" y="105569"/>
                        <a:pt x="335755" y="88106"/>
                      </a:cubicBezTo>
                      <a:cubicBezTo>
                        <a:pt x="223043" y="77788"/>
                        <a:pt x="150816" y="122240"/>
                        <a:pt x="107158" y="171453"/>
                      </a:cubicBezTo>
                      <a:lnTo>
                        <a:pt x="0" y="169068"/>
                      </a:lnTo>
                      <a:cubicBezTo>
                        <a:pt x="19051" y="133350"/>
                        <a:pt x="97628" y="11906"/>
                        <a:pt x="314322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2" name="Freeform 112">
                  <a:extLst>
                    <a:ext uri="{FF2B5EF4-FFF2-40B4-BE49-F238E27FC236}">
                      <a16:creationId xmlns:a16="http://schemas.microsoft.com/office/drawing/2014/main" id="{F73F0957-0A63-9796-E328-AFDB13FEE313}"/>
                    </a:ext>
                  </a:extLst>
                </p:cNvPr>
                <p:cNvSpPr/>
                <p:nvPr/>
              </p:nvSpPr>
              <p:spPr>
                <a:xfrm>
                  <a:off x="1854299" y="4064795"/>
                  <a:ext cx="231676" cy="423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470" h="216913">
                      <a:moveTo>
                        <a:pt x="40233" y="0"/>
                      </a:moveTo>
                      <a:lnTo>
                        <a:pt x="62608" y="0"/>
                      </a:lnTo>
                      <a:lnTo>
                        <a:pt x="62608" y="24232"/>
                      </a:lnTo>
                      <a:cubicBezTo>
                        <a:pt x="69918" y="24531"/>
                        <a:pt x="76295" y="25473"/>
                        <a:pt x="81737" y="27057"/>
                      </a:cubicBezTo>
                      <a:cubicBezTo>
                        <a:pt x="87179" y="28641"/>
                        <a:pt x="91777" y="30439"/>
                        <a:pt x="95531" y="32452"/>
                      </a:cubicBezTo>
                      <a:lnTo>
                        <a:pt x="88679" y="57352"/>
                      </a:lnTo>
                      <a:cubicBezTo>
                        <a:pt x="85206" y="55509"/>
                        <a:pt x="80789" y="53708"/>
                        <a:pt x="75427" y="51950"/>
                      </a:cubicBezTo>
                      <a:cubicBezTo>
                        <a:pt x="70066" y="50192"/>
                        <a:pt x="64041" y="49249"/>
                        <a:pt x="57354" y="49120"/>
                      </a:cubicBezTo>
                      <a:cubicBezTo>
                        <a:pt x="49699" y="49325"/>
                        <a:pt x="43938" y="51259"/>
                        <a:pt x="40071" y="54923"/>
                      </a:cubicBezTo>
                      <a:cubicBezTo>
                        <a:pt x="36204" y="58586"/>
                        <a:pt x="34267" y="62749"/>
                        <a:pt x="34261" y="67413"/>
                      </a:cubicBezTo>
                      <a:cubicBezTo>
                        <a:pt x="34296" y="72534"/>
                        <a:pt x="36689" y="77040"/>
                        <a:pt x="41442" y="80932"/>
                      </a:cubicBezTo>
                      <a:cubicBezTo>
                        <a:pt x="46195" y="84824"/>
                        <a:pt x="53100" y="88930"/>
                        <a:pt x="62156" y="93251"/>
                      </a:cubicBezTo>
                      <a:cubicBezTo>
                        <a:pt x="75598" y="99096"/>
                        <a:pt x="85523" y="105756"/>
                        <a:pt x="91930" y="113230"/>
                      </a:cubicBezTo>
                      <a:cubicBezTo>
                        <a:pt x="98338" y="120704"/>
                        <a:pt x="101518" y="130279"/>
                        <a:pt x="101470" y="141955"/>
                      </a:cubicBezTo>
                      <a:cubicBezTo>
                        <a:pt x="101380" y="153806"/>
                        <a:pt x="97791" y="163938"/>
                        <a:pt x="90702" y="172352"/>
                      </a:cubicBezTo>
                      <a:cubicBezTo>
                        <a:pt x="83613" y="180766"/>
                        <a:pt x="73562" y="186324"/>
                        <a:pt x="60550" y="189026"/>
                      </a:cubicBezTo>
                      <a:lnTo>
                        <a:pt x="60550" y="216913"/>
                      </a:lnTo>
                      <a:lnTo>
                        <a:pt x="38176" y="216913"/>
                      </a:lnTo>
                      <a:lnTo>
                        <a:pt x="38176" y="190852"/>
                      </a:lnTo>
                      <a:cubicBezTo>
                        <a:pt x="30727" y="190548"/>
                        <a:pt x="23622" y="189444"/>
                        <a:pt x="16859" y="187541"/>
                      </a:cubicBezTo>
                      <a:cubicBezTo>
                        <a:pt x="10096" y="185639"/>
                        <a:pt x="4477" y="183393"/>
                        <a:pt x="0" y="180805"/>
                      </a:cubicBezTo>
                      <a:lnTo>
                        <a:pt x="6853" y="155217"/>
                      </a:lnTo>
                      <a:cubicBezTo>
                        <a:pt x="11383" y="157946"/>
                        <a:pt x="16827" y="160319"/>
                        <a:pt x="23188" y="162334"/>
                      </a:cubicBezTo>
                      <a:cubicBezTo>
                        <a:pt x="29548" y="164349"/>
                        <a:pt x="36370" y="165406"/>
                        <a:pt x="43655" y="165506"/>
                      </a:cubicBezTo>
                      <a:cubicBezTo>
                        <a:pt x="51866" y="165373"/>
                        <a:pt x="57999" y="163410"/>
                        <a:pt x="62053" y="159618"/>
                      </a:cubicBezTo>
                      <a:cubicBezTo>
                        <a:pt x="66107" y="155827"/>
                        <a:pt x="68130" y="151006"/>
                        <a:pt x="68123" y="145156"/>
                      </a:cubicBezTo>
                      <a:cubicBezTo>
                        <a:pt x="68245" y="139444"/>
                        <a:pt x="66107" y="134404"/>
                        <a:pt x="61711" y="130036"/>
                      </a:cubicBezTo>
                      <a:cubicBezTo>
                        <a:pt x="57314" y="125668"/>
                        <a:pt x="49926" y="121257"/>
                        <a:pt x="39546" y="116803"/>
                      </a:cubicBezTo>
                      <a:cubicBezTo>
                        <a:pt x="28258" y="111748"/>
                        <a:pt x="19161" y="105737"/>
                        <a:pt x="12253" y="98767"/>
                      </a:cubicBezTo>
                      <a:cubicBezTo>
                        <a:pt x="5345" y="91798"/>
                        <a:pt x="1794" y="82642"/>
                        <a:pt x="1600" y="71300"/>
                      </a:cubicBezTo>
                      <a:cubicBezTo>
                        <a:pt x="1694" y="59954"/>
                        <a:pt x="5103" y="50298"/>
                        <a:pt x="11825" y="42331"/>
                      </a:cubicBezTo>
                      <a:cubicBezTo>
                        <a:pt x="18547" y="34365"/>
                        <a:pt x="28017" y="28940"/>
                        <a:pt x="40233" y="26058"/>
                      </a:cubicBezTo>
                      <a:lnTo>
                        <a:pt x="40233" y="0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271" name="Group 270">
              <a:extLst>
                <a:ext uri="{FF2B5EF4-FFF2-40B4-BE49-F238E27FC236}">
                  <a16:creationId xmlns:a16="http://schemas.microsoft.com/office/drawing/2014/main" id="{1652B559-E5F9-CD08-A487-AFCE7A67AC62}"/>
                </a:ext>
              </a:extLst>
            </p:cNvPr>
            <p:cNvGrpSpPr/>
            <p:nvPr/>
          </p:nvGrpSpPr>
          <p:grpSpPr>
            <a:xfrm>
              <a:off x="6458515" y="508000"/>
              <a:ext cx="411406" cy="576030"/>
              <a:chOff x="6458515" y="508000"/>
              <a:chExt cx="411406" cy="576030"/>
            </a:xfrm>
          </p:grpSpPr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5DA93553-790C-F5C5-1C90-EEE918631977}"/>
                  </a:ext>
                </a:extLst>
              </p:cNvPr>
              <p:cNvGrpSpPr/>
              <p:nvPr/>
            </p:nvGrpSpPr>
            <p:grpSpPr>
              <a:xfrm>
                <a:off x="6458515" y="508000"/>
                <a:ext cx="411406" cy="576030"/>
                <a:chOff x="1285782" y="1954531"/>
                <a:chExt cx="2448018" cy="3427594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29E4FD7E-19ED-64DD-0647-B3F72C35915B}"/>
                    </a:ext>
                  </a:extLst>
                </p:cNvPr>
                <p:cNvSpPr/>
                <p:nvPr/>
              </p:nvSpPr>
              <p:spPr>
                <a:xfrm>
                  <a:off x="1285782" y="1954531"/>
                  <a:ext cx="2448018" cy="2448018"/>
                </a:xfrm>
                <a:prstGeom prst="ellipse">
                  <a:avLst/>
                </a:prstGeom>
                <a:solidFill>
                  <a:srgbClr val="08797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6" name="Rectangle 19">
                  <a:extLst>
                    <a:ext uri="{FF2B5EF4-FFF2-40B4-BE49-F238E27FC236}">
                      <a16:creationId xmlns:a16="http://schemas.microsoft.com/office/drawing/2014/main" id="{E2D0E18B-D643-DFEB-CF73-BF4C47E6E24D}"/>
                    </a:ext>
                  </a:extLst>
                </p:cNvPr>
                <p:cNvSpPr/>
                <p:nvPr/>
              </p:nvSpPr>
              <p:spPr>
                <a:xfrm>
                  <a:off x="1707503" y="3698984"/>
                  <a:ext cx="1904046" cy="1683141"/>
                </a:xfrm>
                <a:custGeom>
                  <a:avLst/>
                  <a:gdLst>
                    <a:gd name="connsiteX0" fmla="*/ 0 w 681037"/>
                    <a:gd name="connsiteY0" fmla="*/ 0 h 742950"/>
                    <a:gd name="connsiteX1" fmla="*/ 681037 w 681037"/>
                    <a:gd name="connsiteY1" fmla="*/ 0 h 742950"/>
                    <a:gd name="connsiteX2" fmla="*/ 681037 w 681037"/>
                    <a:gd name="connsiteY2" fmla="*/ 742950 h 742950"/>
                    <a:gd name="connsiteX3" fmla="*/ 0 w 681037"/>
                    <a:gd name="connsiteY3" fmla="*/ 742950 h 742950"/>
                    <a:gd name="connsiteX4" fmla="*/ 0 w 681037"/>
                    <a:gd name="connsiteY4" fmla="*/ 0 h 742950"/>
                    <a:gd name="connsiteX0" fmla="*/ 0 w 1114424"/>
                    <a:gd name="connsiteY0" fmla="*/ 0 h 742950"/>
                    <a:gd name="connsiteX1" fmla="*/ 1114424 w 1114424"/>
                    <a:gd name="connsiteY1" fmla="*/ 138113 h 742950"/>
                    <a:gd name="connsiteX2" fmla="*/ 681037 w 1114424"/>
                    <a:gd name="connsiteY2" fmla="*/ 742950 h 742950"/>
                    <a:gd name="connsiteX3" fmla="*/ 0 w 1114424"/>
                    <a:gd name="connsiteY3" fmla="*/ 742950 h 742950"/>
                    <a:gd name="connsiteX4" fmla="*/ 0 w 1114424"/>
                    <a:gd name="connsiteY4" fmla="*/ 0 h 742950"/>
                    <a:gd name="connsiteX0" fmla="*/ 0 w 1104899"/>
                    <a:gd name="connsiteY0" fmla="*/ 0 h 742950"/>
                    <a:gd name="connsiteX1" fmla="*/ 1104899 w 1104899"/>
                    <a:gd name="connsiteY1" fmla="*/ 142875 h 742950"/>
                    <a:gd name="connsiteX2" fmla="*/ 681037 w 1104899"/>
                    <a:gd name="connsiteY2" fmla="*/ 742950 h 742950"/>
                    <a:gd name="connsiteX3" fmla="*/ 0 w 1104899"/>
                    <a:gd name="connsiteY3" fmla="*/ 742950 h 742950"/>
                    <a:gd name="connsiteX4" fmla="*/ 0 w 1104899"/>
                    <a:gd name="connsiteY4" fmla="*/ 0 h 742950"/>
                    <a:gd name="connsiteX0" fmla="*/ 400050 w 1104899"/>
                    <a:gd name="connsiteY0" fmla="*/ 152400 h 600075"/>
                    <a:gd name="connsiteX1" fmla="*/ 1104899 w 1104899"/>
                    <a:gd name="connsiteY1" fmla="*/ 0 h 600075"/>
                    <a:gd name="connsiteX2" fmla="*/ 681037 w 1104899"/>
                    <a:gd name="connsiteY2" fmla="*/ 600075 h 600075"/>
                    <a:gd name="connsiteX3" fmla="*/ 0 w 1104899"/>
                    <a:gd name="connsiteY3" fmla="*/ 600075 h 600075"/>
                    <a:gd name="connsiteX4" fmla="*/ 400050 w 1104899"/>
                    <a:gd name="connsiteY4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11965"/>
                    <a:gd name="connsiteY0" fmla="*/ 139947 h 619125"/>
                    <a:gd name="connsiteX1" fmla="*/ 711965 w 711965"/>
                    <a:gd name="connsiteY1" fmla="*/ 0 h 619125"/>
                    <a:gd name="connsiteX2" fmla="*/ 297628 w 711965"/>
                    <a:gd name="connsiteY2" fmla="*/ 619125 h 619125"/>
                    <a:gd name="connsiteX3" fmla="*/ 0 w 711965"/>
                    <a:gd name="connsiteY3" fmla="*/ 139947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52188 h 628698"/>
                    <a:gd name="connsiteX1" fmla="*/ 709297 w 709297"/>
                    <a:gd name="connsiteY1" fmla="*/ 0 h 628698"/>
                    <a:gd name="connsiteX2" fmla="*/ 294960 w 709297"/>
                    <a:gd name="connsiteY2" fmla="*/ 628698 h 628698"/>
                    <a:gd name="connsiteX3" fmla="*/ 0 w 709297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12" h="628698">
                      <a:moveTo>
                        <a:pt x="0" y="152188"/>
                      </a:moveTo>
                      <a:cubicBezTo>
                        <a:pt x="282146" y="369755"/>
                        <a:pt x="604850" y="211744"/>
                        <a:pt x="711212" y="0"/>
                      </a:cubicBezTo>
                      <a:cubicBezTo>
                        <a:pt x="633145" y="175886"/>
                        <a:pt x="487421" y="411770"/>
                        <a:pt x="294960" y="628698"/>
                      </a:cubicBezTo>
                      <a:cubicBezTo>
                        <a:pt x="339410" y="308023"/>
                        <a:pt x="203943" y="302099"/>
                        <a:pt x="0" y="152188"/>
                      </a:cubicBezTo>
                      <a:close/>
                    </a:path>
                  </a:pathLst>
                </a:custGeom>
                <a:solidFill>
                  <a:srgbClr val="087979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7" name="Oval 296">
                  <a:extLst>
                    <a:ext uri="{FF2B5EF4-FFF2-40B4-BE49-F238E27FC236}">
                      <a16:creationId xmlns:a16="http://schemas.microsoft.com/office/drawing/2014/main" id="{84B444CA-BDE8-828A-3226-A1CA0171244E}"/>
                    </a:ext>
                  </a:extLst>
                </p:cNvPr>
                <p:cNvSpPr/>
                <p:nvPr/>
              </p:nvSpPr>
              <p:spPr>
                <a:xfrm>
                  <a:off x="1571384" y="2240133"/>
                  <a:ext cx="1876814" cy="18768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510F503F-F815-5A0A-234A-4A5E44BDDC49}"/>
                  </a:ext>
                </a:extLst>
              </p:cNvPr>
              <p:cNvGrpSpPr/>
              <p:nvPr/>
            </p:nvGrpSpPr>
            <p:grpSpPr>
              <a:xfrm>
                <a:off x="6576645" y="612235"/>
                <a:ext cx="193248" cy="183182"/>
                <a:chOff x="3267078" y="3898067"/>
                <a:chExt cx="776286" cy="735845"/>
              </a:xfrm>
              <a:solidFill>
                <a:schemeClr val="tx1">
                  <a:lumMod val="50000"/>
                  <a:lumOff val="50000"/>
                </a:schemeClr>
              </a:solidFill>
              <a:effectLst/>
            </p:grpSpPr>
            <p:sp>
              <p:nvSpPr>
                <p:cNvPr id="291" name="Freeform 81">
                  <a:extLst>
                    <a:ext uri="{FF2B5EF4-FFF2-40B4-BE49-F238E27FC236}">
                      <a16:creationId xmlns:a16="http://schemas.microsoft.com/office/drawing/2014/main" id="{141EB6D9-4F19-A9C8-0D5C-4651D5121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9326" y="4105276"/>
                  <a:ext cx="322263" cy="369888"/>
                </a:xfrm>
                <a:custGeom>
                  <a:avLst/>
                  <a:gdLst>
                    <a:gd name="T0" fmla="*/ 0 w 203"/>
                    <a:gd name="T1" fmla="*/ 0 h 233"/>
                    <a:gd name="T2" fmla="*/ 61 w 203"/>
                    <a:gd name="T3" fmla="*/ 0 h 233"/>
                    <a:gd name="T4" fmla="*/ 84 w 203"/>
                    <a:gd name="T5" fmla="*/ 56 h 233"/>
                    <a:gd name="T6" fmla="*/ 91 w 203"/>
                    <a:gd name="T7" fmla="*/ 71 h 233"/>
                    <a:gd name="T8" fmla="*/ 96 w 203"/>
                    <a:gd name="T9" fmla="*/ 86 h 233"/>
                    <a:gd name="T10" fmla="*/ 102 w 203"/>
                    <a:gd name="T11" fmla="*/ 101 h 233"/>
                    <a:gd name="T12" fmla="*/ 103 w 203"/>
                    <a:gd name="T13" fmla="*/ 101 h 233"/>
                    <a:gd name="T14" fmla="*/ 111 w 203"/>
                    <a:gd name="T15" fmla="*/ 79 h 233"/>
                    <a:gd name="T16" fmla="*/ 120 w 203"/>
                    <a:gd name="T17" fmla="*/ 56 h 233"/>
                    <a:gd name="T18" fmla="*/ 143 w 203"/>
                    <a:gd name="T19" fmla="*/ 0 h 233"/>
                    <a:gd name="T20" fmla="*/ 203 w 203"/>
                    <a:gd name="T21" fmla="*/ 0 h 233"/>
                    <a:gd name="T22" fmla="*/ 134 w 203"/>
                    <a:gd name="T23" fmla="*/ 122 h 233"/>
                    <a:gd name="T24" fmla="*/ 161 w 203"/>
                    <a:gd name="T25" fmla="*/ 122 h 233"/>
                    <a:gd name="T26" fmla="*/ 161 w 203"/>
                    <a:gd name="T27" fmla="*/ 149 h 233"/>
                    <a:gd name="T28" fmla="*/ 126 w 203"/>
                    <a:gd name="T29" fmla="*/ 149 h 233"/>
                    <a:gd name="T30" fmla="*/ 126 w 203"/>
                    <a:gd name="T31" fmla="*/ 161 h 233"/>
                    <a:gd name="T32" fmla="*/ 161 w 203"/>
                    <a:gd name="T33" fmla="*/ 161 h 233"/>
                    <a:gd name="T34" fmla="*/ 161 w 203"/>
                    <a:gd name="T35" fmla="*/ 188 h 233"/>
                    <a:gd name="T36" fmla="*/ 126 w 203"/>
                    <a:gd name="T37" fmla="*/ 188 h 233"/>
                    <a:gd name="T38" fmla="*/ 126 w 203"/>
                    <a:gd name="T39" fmla="*/ 233 h 233"/>
                    <a:gd name="T40" fmla="*/ 73 w 203"/>
                    <a:gd name="T41" fmla="*/ 233 h 233"/>
                    <a:gd name="T42" fmla="*/ 73 w 203"/>
                    <a:gd name="T43" fmla="*/ 188 h 233"/>
                    <a:gd name="T44" fmla="*/ 32 w 203"/>
                    <a:gd name="T45" fmla="*/ 188 h 233"/>
                    <a:gd name="T46" fmla="*/ 32 w 203"/>
                    <a:gd name="T47" fmla="*/ 161 h 233"/>
                    <a:gd name="T48" fmla="*/ 73 w 203"/>
                    <a:gd name="T49" fmla="*/ 161 h 233"/>
                    <a:gd name="T50" fmla="*/ 73 w 203"/>
                    <a:gd name="T51" fmla="*/ 149 h 233"/>
                    <a:gd name="T52" fmla="*/ 32 w 203"/>
                    <a:gd name="T53" fmla="*/ 149 h 233"/>
                    <a:gd name="T54" fmla="*/ 32 w 203"/>
                    <a:gd name="T55" fmla="*/ 122 h 233"/>
                    <a:gd name="T56" fmla="*/ 65 w 203"/>
                    <a:gd name="T57" fmla="*/ 122 h 233"/>
                    <a:gd name="T58" fmla="*/ 0 w 203"/>
                    <a:gd name="T59" fmla="*/ 0 h 2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03" h="233">
                      <a:moveTo>
                        <a:pt x="0" y="0"/>
                      </a:moveTo>
                      <a:lnTo>
                        <a:pt x="61" y="0"/>
                      </a:lnTo>
                      <a:lnTo>
                        <a:pt x="84" y="56"/>
                      </a:lnTo>
                      <a:lnTo>
                        <a:pt x="91" y="71"/>
                      </a:lnTo>
                      <a:lnTo>
                        <a:pt x="96" y="86"/>
                      </a:lnTo>
                      <a:lnTo>
                        <a:pt x="102" y="101"/>
                      </a:lnTo>
                      <a:lnTo>
                        <a:pt x="103" y="101"/>
                      </a:lnTo>
                      <a:lnTo>
                        <a:pt x="111" y="79"/>
                      </a:lnTo>
                      <a:lnTo>
                        <a:pt x="120" y="56"/>
                      </a:lnTo>
                      <a:lnTo>
                        <a:pt x="143" y="0"/>
                      </a:lnTo>
                      <a:lnTo>
                        <a:pt x="203" y="0"/>
                      </a:lnTo>
                      <a:lnTo>
                        <a:pt x="134" y="122"/>
                      </a:lnTo>
                      <a:lnTo>
                        <a:pt x="161" y="122"/>
                      </a:lnTo>
                      <a:lnTo>
                        <a:pt x="161" y="149"/>
                      </a:lnTo>
                      <a:lnTo>
                        <a:pt x="126" y="149"/>
                      </a:lnTo>
                      <a:lnTo>
                        <a:pt x="126" y="161"/>
                      </a:lnTo>
                      <a:lnTo>
                        <a:pt x="161" y="161"/>
                      </a:lnTo>
                      <a:lnTo>
                        <a:pt x="161" y="188"/>
                      </a:lnTo>
                      <a:lnTo>
                        <a:pt x="126" y="188"/>
                      </a:lnTo>
                      <a:lnTo>
                        <a:pt x="126" y="233"/>
                      </a:lnTo>
                      <a:lnTo>
                        <a:pt x="73" y="233"/>
                      </a:lnTo>
                      <a:lnTo>
                        <a:pt x="73" y="188"/>
                      </a:lnTo>
                      <a:lnTo>
                        <a:pt x="32" y="188"/>
                      </a:lnTo>
                      <a:lnTo>
                        <a:pt x="32" y="161"/>
                      </a:lnTo>
                      <a:lnTo>
                        <a:pt x="73" y="161"/>
                      </a:lnTo>
                      <a:lnTo>
                        <a:pt x="73" y="149"/>
                      </a:lnTo>
                      <a:lnTo>
                        <a:pt x="32" y="149"/>
                      </a:lnTo>
                      <a:lnTo>
                        <a:pt x="32" y="122"/>
                      </a:lnTo>
                      <a:lnTo>
                        <a:pt x="65" y="1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2" name="Group 291">
                  <a:extLst>
                    <a:ext uri="{FF2B5EF4-FFF2-40B4-BE49-F238E27FC236}">
                      <a16:creationId xmlns:a16="http://schemas.microsoft.com/office/drawing/2014/main" id="{795D7E15-FCE5-91FB-0F44-8DF2BD5E9471}"/>
                    </a:ext>
                  </a:extLst>
                </p:cNvPr>
                <p:cNvGrpSpPr/>
                <p:nvPr/>
              </p:nvGrpSpPr>
              <p:grpSpPr>
                <a:xfrm>
                  <a:off x="3267078" y="3898067"/>
                  <a:ext cx="776286" cy="735845"/>
                  <a:chOff x="1585915" y="3902830"/>
                  <a:chExt cx="776286" cy="735845"/>
                </a:xfrm>
                <a:grpFill/>
              </p:grpSpPr>
              <p:sp>
                <p:nvSpPr>
                  <p:cNvPr id="293" name="Freeform 116">
                    <a:extLst>
                      <a:ext uri="{FF2B5EF4-FFF2-40B4-BE49-F238E27FC236}">
                        <a16:creationId xmlns:a16="http://schemas.microsoft.com/office/drawing/2014/main" id="{49A5DA05-A28D-2EE7-DC42-CB7415BEFC0C}"/>
                      </a:ext>
                    </a:extLst>
                  </p:cNvPr>
                  <p:cNvSpPr/>
                  <p:nvPr/>
                </p:nvSpPr>
                <p:spPr>
                  <a:xfrm>
                    <a:off x="1609726" y="3902830"/>
                    <a:ext cx="752475" cy="473908"/>
                  </a:xfrm>
                  <a:custGeom>
                    <a:avLst/>
                    <a:gdLst>
                      <a:gd name="connsiteX0" fmla="*/ 350041 w 752475"/>
                      <a:gd name="connsiteY0" fmla="*/ 0 h 473869"/>
                      <a:gd name="connsiteX1" fmla="*/ 705979 w 752475"/>
                      <a:gd name="connsiteY1" fmla="*/ 274644 h 473869"/>
                      <a:gd name="connsiteX2" fmla="*/ 720827 w 752475"/>
                      <a:gd name="connsiteY2" fmla="*/ 366713 h 473869"/>
                      <a:gd name="connsiteX3" fmla="*/ 752475 w 752475"/>
                      <a:gd name="connsiteY3" fmla="*/ 366713 h 473869"/>
                      <a:gd name="connsiteX4" fmla="*/ 675085 w 752475"/>
                      <a:gd name="connsiteY4" fmla="*/ 473869 h 473869"/>
                      <a:gd name="connsiteX5" fmla="*/ 597694 w 752475"/>
                      <a:gd name="connsiteY5" fmla="*/ 366713 h 473869"/>
                      <a:gd name="connsiteX6" fmla="*/ 637090 w 752475"/>
                      <a:gd name="connsiteY6" fmla="*/ 366713 h 473869"/>
                      <a:gd name="connsiteX7" fmla="*/ 635161 w 752475"/>
                      <a:gd name="connsiteY7" fmla="*/ 338362 h 473869"/>
                      <a:gd name="connsiteX8" fmla="*/ 395286 w 752475"/>
                      <a:gd name="connsiteY8" fmla="*/ 88106 h 473869"/>
                      <a:gd name="connsiteX9" fmla="*/ 90486 w 752475"/>
                      <a:gd name="connsiteY9" fmla="*/ 269083 h 473869"/>
                      <a:gd name="connsiteX10" fmla="*/ 0 w 752475"/>
                      <a:gd name="connsiteY10" fmla="*/ 271462 h 473869"/>
                      <a:gd name="connsiteX11" fmla="*/ 350041 w 752475"/>
                      <a:gd name="connsiteY11" fmla="*/ 0 h 473869"/>
                      <a:gd name="connsiteX0" fmla="*/ 350041 w 752475"/>
                      <a:gd name="connsiteY0" fmla="*/ 39 h 473908"/>
                      <a:gd name="connsiteX1" fmla="*/ 705979 w 752475"/>
                      <a:gd name="connsiteY1" fmla="*/ 274683 h 473908"/>
                      <a:gd name="connsiteX2" fmla="*/ 720827 w 752475"/>
                      <a:gd name="connsiteY2" fmla="*/ 366752 h 473908"/>
                      <a:gd name="connsiteX3" fmla="*/ 752475 w 752475"/>
                      <a:gd name="connsiteY3" fmla="*/ 366752 h 473908"/>
                      <a:gd name="connsiteX4" fmla="*/ 675085 w 752475"/>
                      <a:gd name="connsiteY4" fmla="*/ 473908 h 473908"/>
                      <a:gd name="connsiteX5" fmla="*/ 597694 w 752475"/>
                      <a:gd name="connsiteY5" fmla="*/ 366752 h 473908"/>
                      <a:gd name="connsiteX6" fmla="*/ 637090 w 752475"/>
                      <a:gd name="connsiteY6" fmla="*/ 366752 h 473908"/>
                      <a:gd name="connsiteX7" fmla="*/ 635161 w 752475"/>
                      <a:gd name="connsiteY7" fmla="*/ 338401 h 473908"/>
                      <a:gd name="connsiteX8" fmla="*/ 395286 w 752475"/>
                      <a:gd name="connsiteY8" fmla="*/ 88145 h 473908"/>
                      <a:gd name="connsiteX9" fmla="*/ 90486 w 752475"/>
                      <a:gd name="connsiteY9" fmla="*/ 269122 h 473908"/>
                      <a:gd name="connsiteX10" fmla="*/ 0 w 752475"/>
                      <a:gd name="connsiteY10" fmla="*/ 271501 h 473908"/>
                      <a:gd name="connsiteX11" fmla="*/ 350041 w 752475"/>
                      <a:gd name="connsiteY11" fmla="*/ 39 h 4739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52475" h="473908">
                        <a:moveTo>
                          <a:pt x="350041" y="39"/>
                        </a:moveTo>
                        <a:cubicBezTo>
                          <a:pt x="446780" y="-1548"/>
                          <a:pt x="644611" y="43969"/>
                          <a:pt x="705979" y="274683"/>
                        </a:cubicBezTo>
                        <a:lnTo>
                          <a:pt x="720827" y="366752"/>
                        </a:lnTo>
                        <a:lnTo>
                          <a:pt x="752475" y="366752"/>
                        </a:lnTo>
                        <a:lnTo>
                          <a:pt x="675085" y="473908"/>
                        </a:lnTo>
                        <a:lnTo>
                          <a:pt x="597694" y="366752"/>
                        </a:lnTo>
                        <a:lnTo>
                          <a:pt x="637090" y="366752"/>
                        </a:lnTo>
                        <a:lnTo>
                          <a:pt x="635161" y="338401"/>
                        </a:lnTo>
                        <a:cubicBezTo>
                          <a:pt x="625524" y="264359"/>
                          <a:pt x="578046" y="128032"/>
                          <a:pt x="395286" y="88145"/>
                        </a:cubicBezTo>
                        <a:cubicBezTo>
                          <a:pt x="168274" y="70683"/>
                          <a:pt x="107949" y="231816"/>
                          <a:pt x="90486" y="269122"/>
                        </a:cubicBezTo>
                        <a:lnTo>
                          <a:pt x="0" y="271501"/>
                        </a:lnTo>
                        <a:cubicBezTo>
                          <a:pt x="33338" y="178633"/>
                          <a:pt x="107153" y="14326"/>
                          <a:pt x="350041" y="39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4" name="Freeform 117">
                    <a:extLst>
                      <a:ext uri="{FF2B5EF4-FFF2-40B4-BE49-F238E27FC236}">
                        <a16:creationId xmlns:a16="http://schemas.microsoft.com/office/drawing/2014/main" id="{899E89C7-228E-B8B8-F37D-6B7AF532EEA8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585915" y="4283868"/>
                    <a:ext cx="681038" cy="354807"/>
                  </a:xfrm>
                  <a:custGeom>
                    <a:avLst/>
                    <a:gdLst>
                      <a:gd name="connsiteX0" fmla="*/ 350041 w 752475"/>
                      <a:gd name="connsiteY0" fmla="*/ 0 h 473869"/>
                      <a:gd name="connsiteX1" fmla="*/ 705979 w 752475"/>
                      <a:gd name="connsiteY1" fmla="*/ 274644 h 473869"/>
                      <a:gd name="connsiteX2" fmla="*/ 720827 w 752475"/>
                      <a:gd name="connsiteY2" fmla="*/ 366713 h 473869"/>
                      <a:gd name="connsiteX3" fmla="*/ 752475 w 752475"/>
                      <a:gd name="connsiteY3" fmla="*/ 366713 h 473869"/>
                      <a:gd name="connsiteX4" fmla="*/ 675085 w 752475"/>
                      <a:gd name="connsiteY4" fmla="*/ 473869 h 473869"/>
                      <a:gd name="connsiteX5" fmla="*/ 597694 w 752475"/>
                      <a:gd name="connsiteY5" fmla="*/ 366713 h 473869"/>
                      <a:gd name="connsiteX6" fmla="*/ 637090 w 752475"/>
                      <a:gd name="connsiteY6" fmla="*/ 366713 h 473869"/>
                      <a:gd name="connsiteX7" fmla="*/ 635161 w 752475"/>
                      <a:gd name="connsiteY7" fmla="*/ 338362 h 473869"/>
                      <a:gd name="connsiteX8" fmla="*/ 395286 w 752475"/>
                      <a:gd name="connsiteY8" fmla="*/ 88106 h 473869"/>
                      <a:gd name="connsiteX9" fmla="*/ 90486 w 752475"/>
                      <a:gd name="connsiteY9" fmla="*/ 269083 h 473869"/>
                      <a:gd name="connsiteX10" fmla="*/ 0 w 752475"/>
                      <a:gd name="connsiteY10" fmla="*/ 271462 h 473869"/>
                      <a:gd name="connsiteX11" fmla="*/ 350041 w 752475"/>
                      <a:gd name="connsiteY11" fmla="*/ 0 h 473869"/>
                      <a:gd name="connsiteX0" fmla="*/ 350041 w 752475"/>
                      <a:gd name="connsiteY0" fmla="*/ 0 h 473869"/>
                      <a:gd name="connsiteX1" fmla="*/ 705979 w 752475"/>
                      <a:gd name="connsiteY1" fmla="*/ 274644 h 473869"/>
                      <a:gd name="connsiteX2" fmla="*/ 720827 w 752475"/>
                      <a:gd name="connsiteY2" fmla="*/ 366713 h 473869"/>
                      <a:gd name="connsiteX3" fmla="*/ 752475 w 752475"/>
                      <a:gd name="connsiteY3" fmla="*/ 366713 h 473869"/>
                      <a:gd name="connsiteX4" fmla="*/ 675085 w 752475"/>
                      <a:gd name="connsiteY4" fmla="*/ 473869 h 473869"/>
                      <a:gd name="connsiteX5" fmla="*/ 597694 w 752475"/>
                      <a:gd name="connsiteY5" fmla="*/ 366713 h 473869"/>
                      <a:gd name="connsiteX6" fmla="*/ 637090 w 752475"/>
                      <a:gd name="connsiteY6" fmla="*/ 366713 h 473869"/>
                      <a:gd name="connsiteX7" fmla="*/ 635161 w 752475"/>
                      <a:gd name="connsiteY7" fmla="*/ 338362 h 473869"/>
                      <a:gd name="connsiteX8" fmla="*/ 402430 w 752475"/>
                      <a:gd name="connsiteY8" fmla="*/ 200025 h 473869"/>
                      <a:gd name="connsiteX9" fmla="*/ 90486 w 752475"/>
                      <a:gd name="connsiteY9" fmla="*/ 269083 h 473869"/>
                      <a:gd name="connsiteX10" fmla="*/ 0 w 752475"/>
                      <a:gd name="connsiteY10" fmla="*/ 271462 h 473869"/>
                      <a:gd name="connsiteX11" fmla="*/ 350041 w 752475"/>
                      <a:gd name="connsiteY11" fmla="*/ 0 h 473869"/>
                      <a:gd name="connsiteX0" fmla="*/ 373854 w 752475"/>
                      <a:gd name="connsiteY0" fmla="*/ 7669 h 367238"/>
                      <a:gd name="connsiteX1" fmla="*/ 705979 w 752475"/>
                      <a:gd name="connsiteY1" fmla="*/ 168013 h 367238"/>
                      <a:gd name="connsiteX2" fmla="*/ 720827 w 752475"/>
                      <a:gd name="connsiteY2" fmla="*/ 260082 h 367238"/>
                      <a:gd name="connsiteX3" fmla="*/ 752475 w 752475"/>
                      <a:gd name="connsiteY3" fmla="*/ 260082 h 367238"/>
                      <a:gd name="connsiteX4" fmla="*/ 675085 w 752475"/>
                      <a:gd name="connsiteY4" fmla="*/ 367238 h 367238"/>
                      <a:gd name="connsiteX5" fmla="*/ 597694 w 752475"/>
                      <a:gd name="connsiteY5" fmla="*/ 260082 h 367238"/>
                      <a:gd name="connsiteX6" fmla="*/ 637090 w 752475"/>
                      <a:gd name="connsiteY6" fmla="*/ 260082 h 367238"/>
                      <a:gd name="connsiteX7" fmla="*/ 635161 w 752475"/>
                      <a:gd name="connsiteY7" fmla="*/ 231731 h 367238"/>
                      <a:gd name="connsiteX8" fmla="*/ 402430 w 752475"/>
                      <a:gd name="connsiteY8" fmla="*/ 93394 h 367238"/>
                      <a:gd name="connsiteX9" fmla="*/ 90486 w 752475"/>
                      <a:gd name="connsiteY9" fmla="*/ 162452 h 367238"/>
                      <a:gd name="connsiteX10" fmla="*/ 0 w 752475"/>
                      <a:gd name="connsiteY10" fmla="*/ 164831 h 367238"/>
                      <a:gd name="connsiteX11" fmla="*/ 373854 w 752475"/>
                      <a:gd name="connsiteY11" fmla="*/ 7669 h 367238"/>
                      <a:gd name="connsiteX0" fmla="*/ 373854 w 752475"/>
                      <a:gd name="connsiteY0" fmla="*/ 7669 h 367238"/>
                      <a:gd name="connsiteX1" fmla="*/ 705979 w 752475"/>
                      <a:gd name="connsiteY1" fmla="*/ 168013 h 367238"/>
                      <a:gd name="connsiteX2" fmla="*/ 720827 w 752475"/>
                      <a:gd name="connsiteY2" fmla="*/ 260082 h 367238"/>
                      <a:gd name="connsiteX3" fmla="*/ 752475 w 752475"/>
                      <a:gd name="connsiteY3" fmla="*/ 260082 h 367238"/>
                      <a:gd name="connsiteX4" fmla="*/ 675085 w 752475"/>
                      <a:gd name="connsiteY4" fmla="*/ 367238 h 367238"/>
                      <a:gd name="connsiteX5" fmla="*/ 597694 w 752475"/>
                      <a:gd name="connsiteY5" fmla="*/ 260082 h 367238"/>
                      <a:gd name="connsiteX6" fmla="*/ 637090 w 752475"/>
                      <a:gd name="connsiteY6" fmla="*/ 260082 h 367238"/>
                      <a:gd name="connsiteX7" fmla="*/ 635161 w 752475"/>
                      <a:gd name="connsiteY7" fmla="*/ 231731 h 367238"/>
                      <a:gd name="connsiteX8" fmla="*/ 402430 w 752475"/>
                      <a:gd name="connsiteY8" fmla="*/ 93394 h 367238"/>
                      <a:gd name="connsiteX9" fmla="*/ 169068 w 752475"/>
                      <a:gd name="connsiteY9" fmla="*/ 176740 h 367238"/>
                      <a:gd name="connsiteX10" fmla="*/ 0 w 752475"/>
                      <a:gd name="connsiteY10" fmla="*/ 164831 h 367238"/>
                      <a:gd name="connsiteX11" fmla="*/ 373854 w 752475"/>
                      <a:gd name="connsiteY11" fmla="*/ 7669 h 367238"/>
                      <a:gd name="connsiteX0" fmla="*/ 292892 w 671513"/>
                      <a:gd name="connsiteY0" fmla="*/ 7669 h 367238"/>
                      <a:gd name="connsiteX1" fmla="*/ 625017 w 671513"/>
                      <a:gd name="connsiteY1" fmla="*/ 168013 h 367238"/>
                      <a:gd name="connsiteX2" fmla="*/ 639865 w 671513"/>
                      <a:gd name="connsiteY2" fmla="*/ 260082 h 367238"/>
                      <a:gd name="connsiteX3" fmla="*/ 671513 w 671513"/>
                      <a:gd name="connsiteY3" fmla="*/ 260082 h 367238"/>
                      <a:gd name="connsiteX4" fmla="*/ 594123 w 671513"/>
                      <a:gd name="connsiteY4" fmla="*/ 367238 h 367238"/>
                      <a:gd name="connsiteX5" fmla="*/ 516732 w 671513"/>
                      <a:gd name="connsiteY5" fmla="*/ 260082 h 367238"/>
                      <a:gd name="connsiteX6" fmla="*/ 556128 w 671513"/>
                      <a:gd name="connsiteY6" fmla="*/ 260082 h 367238"/>
                      <a:gd name="connsiteX7" fmla="*/ 554199 w 671513"/>
                      <a:gd name="connsiteY7" fmla="*/ 231731 h 367238"/>
                      <a:gd name="connsiteX8" fmla="*/ 321468 w 671513"/>
                      <a:gd name="connsiteY8" fmla="*/ 93394 h 367238"/>
                      <a:gd name="connsiteX9" fmla="*/ 88106 w 671513"/>
                      <a:gd name="connsiteY9" fmla="*/ 176740 h 367238"/>
                      <a:gd name="connsiteX10" fmla="*/ 0 w 671513"/>
                      <a:gd name="connsiteY10" fmla="*/ 171975 h 367238"/>
                      <a:gd name="connsiteX11" fmla="*/ 292892 w 671513"/>
                      <a:gd name="connsiteY11" fmla="*/ 7669 h 367238"/>
                      <a:gd name="connsiteX0" fmla="*/ 292892 w 671513"/>
                      <a:gd name="connsiteY0" fmla="*/ 7669 h 367238"/>
                      <a:gd name="connsiteX1" fmla="*/ 625017 w 671513"/>
                      <a:gd name="connsiteY1" fmla="*/ 168013 h 367238"/>
                      <a:gd name="connsiteX2" fmla="*/ 639865 w 671513"/>
                      <a:gd name="connsiteY2" fmla="*/ 260082 h 367238"/>
                      <a:gd name="connsiteX3" fmla="*/ 671513 w 671513"/>
                      <a:gd name="connsiteY3" fmla="*/ 260082 h 367238"/>
                      <a:gd name="connsiteX4" fmla="*/ 594123 w 671513"/>
                      <a:gd name="connsiteY4" fmla="*/ 367238 h 367238"/>
                      <a:gd name="connsiteX5" fmla="*/ 516732 w 671513"/>
                      <a:gd name="connsiteY5" fmla="*/ 260082 h 367238"/>
                      <a:gd name="connsiteX6" fmla="*/ 556128 w 671513"/>
                      <a:gd name="connsiteY6" fmla="*/ 260082 h 367238"/>
                      <a:gd name="connsiteX7" fmla="*/ 554199 w 671513"/>
                      <a:gd name="connsiteY7" fmla="*/ 231731 h 367238"/>
                      <a:gd name="connsiteX8" fmla="*/ 321468 w 671513"/>
                      <a:gd name="connsiteY8" fmla="*/ 93394 h 367238"/>
                      <a:gd name="connsiteX9" fmla="*/ 88106 w 671513"/>
                      <a:gd name="connsiteY9" fmla="*/ 176740 h 367238"/>
                      <a:gd name="connsiteX10" fmla="*/ 0 w 671513"/>
                      <a:gd name="connsiteY10" fmla="*/ 171975 h 367238"/>
                      <a:gd name="connsiteX11" fmla="*/ 292892 w 671513"/>
                      <a:gd name="connsiteY11" fmla="*/ 7669 h 367238"/>
                      <a:gd name="connsiteX0" fmla="*/ 292892 w 671513"/>
                      <a:gd name="connsiteY0" fmla="*/ 7669 h 367238"/>
                      <a:gd name="connsiteX1" fmla="*/ 625017 w 671513"/>
                      <a:gd name="connsiteY1" fmla="*/ 168013 h 367238"/>
                      <a:gd name="connsiteX2" fmla="*/ 639865 w 671513"/>
                      <a:gd name="connsiteY2" fmla="*/ 260082 h 367238"/>
                      <a:gd name="connsiteX3" fmla="*/ 671513 w 671513"/>
                      <a:gd name="connsiteY3" fmla="*/ 260082 h 367238"/>
                      <a:gd name="connsiteX4" fmla="*/ 594123 w 671513"/>
                      <a:gd name="connsiteY4" fmla="*/ 367238 h 367238"/>
                      <a:gd name="connsiteX5" fmla="*/ 516732 w 671513"/>
                      <a:gd name="connsiteY5" fmla="*/ 260082 h 367238"/>
                      <a:gd name="connsiteX6" fmla="*/ 556128 w 671513"/>
                      <a:gd name="connsiteY6" fmla="*/ 260082 h 367238"/>
                      <a:gd name="connsiteX7" fmla="*/ 554199 w 671513"/>
                      <a:gd name="connsiteY7" fmla="*/ 231731 h 367238"/>
                      <a:gd name="connsiteX8" fmla="*/ 321468 w 671513"/>
                      <a:gd name="connsiteY8" fmla="*/ 93394 h 367238"/>
                      <a:gd name="connsiteX9" fmla="*/ 88106 w 671513"/>
                      <a:gd name="connsiteY9" fmla="*/ 176740 h 367238"/>
                      <a:gd name="connsiteX10" fmla="*/ 0 w 671513"/>
                      <a:gd name="connsiteY10" fmla="*/ 171975 h 367238"/>
                      <a:gd name="connsiteX11" fmla="*/ 292892 w 671513"/>
                      <a:gd name="connsiteY11" fmla="*/ 7669 h 367238"/>
                      <a:gd name="connsiteX0" fmla="*/ 292892 w 671513"/>
                      <a:gd name="connsiteY0" fmla="*/ 0 h 359569"/>
                      <a:gd name="connsiteX1" fmla="*/ 625017 w 671513"/>
                      <a:gd name="connsiteY1" fmla="*/ 16034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554199 w 671513"/>
                      <a:gd name="connsiteY7" fmla="*/ 224062 h 359569"/>
                      <a:gd name="connsiteX8" fmla="*/ 321468 w 671513"/>
                      <a:gd name="connsiteY8" fmla="*/ 85725 h 359569"/>
                      <a:gd name="connsiteX9" fmla="*/ 88106 w 671513"/>
                      <a:gd name="connsiteY9" fmla="*/ 169071 h 359569"/>
                      <a:gd name="connsiteX10" fmla="*/ 0 w 671513"/>
                      <a:gd name="connsiteY10" fmla="*/ 164306 h 359569"/>
                      <a:gd name="connsiteX11" fmla="*/ 292892 w 671513"/>
                      <a:gd name="connsiteY11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554199 w 671513"/>
                      <a:gd name="connsiteY7" fmla="*/ 224062 h 359569"/>
                      <a:gd name="connsiteX8" fmla="*/ 321468 w 671513"/>
                      <a:gd name="connsiteY8" fmla="*/ 85725 h 359569"/>
                      <a:gd name="connsiteX9" fmla="*/ 88106 w 671513"/>
                      <a:gd name="connsiteY9" fmla="*/ 169071 h 359569"/>
                      <a:gd name="connsiteX10" fmla="*/ 0 w 671513"/>
                      <a:gd name="connsiteY10" fmla="*/ 164306 h 359569"/>
                      <a:gd name="connsiteX11" fmla="*/ 292892 w 671513"/>
                      <a:gd name="connsiteY11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554199 w 671513"/>
                      <a:gd name="connsiteY7" fmla="*/ 224062 h 359569"/>
                      <a:gd name="connsiteX8" fmla="*/ 321468 w 671513"/>
                      <a:gd name="connsiteY8" fmla="*/ 85725 h 359569"/>
                      <a:gd name="connsiteX9" fmla="*/ 88106 w 671513"/>
                      <a:gd name="connsiteY9" fmla="*/ 169071 h 359569"/>
                      <a:gd name="connsiteX10" fmla="*/ 0 w 671513"/>
                      <a:gd name="connsiteY10" fmla="*/ 164306 h 359569"/>
                      <a:gd name="connsiteX11" fmla="*/ 292892 w 671513"/>
                      <a:gd name="connsiteY11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292892 w 671513"/>
                      <a:gd name="connsiteY0" fmla="*/ 0 h 359569"/>
                      <a:gd name="connsiteX1" fmla="*/ 608348 w 671513"/>
                      <a:gd name="connsiteY1" fmla="*/ 179394 h 359569"/>
                      <a:gd name="connsiteX2" fmla="*/ 639865 w 671513"/>
                      <a:gd name="connsiteY2" fmla="*/ 252413 h 359569"/>
                      <a:gd name="connsiteX3" fmla="*/ 671513 w 671513"/>
                      <a:gd name="connsiteY3" fmla="*/ 252413 h 359569"/>
                      <a:gd name="connsiteX4" fmla="*/ 594123 w 671513"/>
                      <a:gd name="connsiteY4" fmla="*/ 359569 h 359569"/>
                      <a:gd name="connsiteX5" fmla="*/ 516732 w 671513"/>
                      <a:gd name="connsiteY5" fmla="*/ 252413 h 359569"/>
                      <a:gd name="connsiteX6" fmla="*/ 556128 w 671513"/>
                      <a:gd name="connsiteY6" fmla="*/ 252413 h 359569"/>
                      <a:gd name="connsiteX7" fmla="*/ 321468 w 671513"/>
                      <a:gd name="connsiteY7" fmla="*/ 85725 h 359569"/>
                      <a:gd name="connsiteX8" fmla="*/ 88106 w 671513"/>
                      <a:gd name="connsiteY8" fmla="*/ 169071 h 359569"/>
                      <a:gd name="connsiteX9" fmla="*/ 0 w 671513"/>
                      <a:gd name="connsiteY9" fmla="*/ 164306 h 359569"/>
                      <a:gd name="connsiteX10" fmla="*/ 292892 w 671513"/>
                      <a:gd name="connsiteY10" fmla="*/ 0 h 359569"/>
                      <a:gd name="connsiteX0" fmla="*/ 302417 w 681038"/>
                      <a:gd name="connsiteY0" fmla="*/ 0 h 359569"/>
                      <a:gd name="connsiteX1" fmla="*/ 617873 w 681038"/>
                      <a:gd name="connsiteY1" fmla="*/ 179394 h 359569"/>
                      <a:gd name="connsiteX2" fmla="*/ 649390 w 681038"/>
                      <a:gd name="connsiteY2" fmla="*/ 252413 h 359569"/>
                      <a:gd name="connsiteX3" fmla="*/ 681038 w 681038"/>
                      <a:gd name="connsiteY3" fmla="*/ 252413 h 359569"/>
                      <a:gd name="connsiteX4" fmla="*/ 603648 w 681038"/>
                      <a:gd name="connsiteY4" fmla="*/ 359569 h 359569"/>
                      <a:gd name="connsiteX5" fmla="*/ 526257 w 681038"/>
                      <a:gd name="connsiteY5" fmla="*/ 252413 h 359569"/>
                      <a:gd name="connsiteX6" fmla="*/ 565653 w 681038"/>
                      <a:gd name="connsiteY6" fmla="*/ 252413 h 359569"/>
                      <a:gd name="connsiteX7" fmla="*/ 330993 w 681038"/>
                      <a:gd name="connsiteY7" fmla="*/ 85725 h 359569"/>
                      <a:gd name="connsiteX8" fmla="*/ 97631 w 681038"/>
                      <a:gd name="connsiteY8" fmla="*/ 169071 h 359569"/>
                      <a:gd name="connsiteX9" fmla="*/ 0 w 681038"/>
                      <a:gd name="connsiteY9" fmla="*/ 164306 h 359569"/>
                      <a:gd name="connsiteX10" fmla="*/ 302417 w 681038"/>
                      <a:gd name="connsiteY10" fmla="*/ 0 h 359569"/>
                      <a:gd name="connsiteX0" fmla="*/ 302658 w 681279"/>
                      <a:gd name="connsiteY0" fmla="*/ 0 h 359569"/>
                      <a:gd name="connsiteX1" fmla="*/ 618114 w 681279"/>
                      <a:gd name="connsiteY1" fmla="*/ 179394 h 359569"/>
                      <a:gd name="connsiteX2" fmla="*/ 649631 w 681279"/>
                      <a:gd name="connsiteY2" fmla="*/ 252413 h 359569"/>
                      <a:gd name="connsiteX3" fmla="*/ 681279 w 681279"/>
                      <a:gd name="connsiteY3" fmla="*/ 252413 h 359569"/>
                      <a:gd name="connsiteX4" fmla="*/ 603889 w 681279"/>
                      <a:gd name="connsiteY4" fmla="*/ 359569 h 359569"/>
                      <a:gd name="connsiteX5" fmla="*/ 526498 w 681279"/>
                      <a:gd name="connsiteY5" fmla="*/ 252413 h 359569"/>
                      <a:gd name="connsiteX6" fmla="*/ 565894 w 681279"/>
                      <a:gd name="connsiteY6" fmla="*/ 252413 h 359569"/>
                      <a:gd name="connsiteX7" fmla="*/ 331234 w 681279"/>
                      <a:gd name="connsiteY7" fmla="*/ 85725 h 359569"/>
                      <a:gd name="connsiteX8" fmla="*/ 97872 w 681279"/>
                      <a:gd name="connsiteY8" fmla="*/ 169071 h 359569"/>
                      <a:gd name="connsiteX9" fmla="*/ 241 w 681279"/>
                      <a:gd name="connsiteY9" fmla="*/ 164306 h 359569"/>
                      <a:gd name="connsiteX10" fmla="*/ 302658 w 681279"/>
                      <a:gd name="connsiteY10" fmla="*/ 0 h 359569"/>
                      <a:gd name="connsiteX0" fmla="*/ 302417 w 681038"/>
                      <a:gd name="connsiteY0" fmla="*/ 0 h 359569"/>
                      <a:gd name="connsiteX1" fmla="*/ 617873 w 681038"/>
                      <a:gd name="connsiteY1" fmla="*/ 179394 h 359569"/>
                      <a:gd name="connsiteX2" fmla="*/ 649390 w 681038"/>
                      <a:gd name="connsiteY2" fmla="*/ 252413 h 359569"/>
                      <a:gd name="connsiteX3" fmla="*/ 681038 w 681038"/>
                      <a:gd name="connsiteY3" fmla="*/ 252413 h 359569"/>
                      <a:gd name="connsiteX4" fmla="*/ 603648 w 681038"/>
                      <a:gd name="connsiteY4" fmla="*/ 359569 h 359569"/>
                      <a:gd name="connsiteX5" fmla="*/ 526257 w 681038"/>
                      <a:gd name="connsiteY5" fmla="*/ 252413 h 359569"/>
                      <a:gd name="connsiteX6" fmla="*/ 565653 w 681038"/>
                      <a:gd name="connsiteY6" fmla="*/ 252413 h 359569"/>
                      <a:gd name="connsiteX7" fmla="*/ 330993 w 681038"/>
                      <a:gd name="connsiteY7" fmla="*/ 85725 h 359569"/>
                      <a:gd name="connsiteX8" fmla="*/ 97631 w 681038"/>
                      <a:gd name="connsiteY8" fmla="*/ 169071 h 359569"/>
                      <a:gd name="connsiteX9" fmla="*/ 0 w 681038"/>
                      <a:gd name="connsiteY9" fmla="*/ 164306 h 359569"/>
                      <a:gd name="connsiteX10" fmla="*/ 302417 w 681038"/>
                      <a:gd name="connsiteY10" fmla="*/ 0 h 359569"/>
                      <a:gd name="connsiteX0" fmla="*/ 302417 w 681038"/>
                      <a:gd name="connsiteY0" fmla="*/ 0 h 378619"/>
                      <a:gd name="connsiteX1" fmla="*/ 617873 w 681038"/>
                      <a:gd name="connsiteY1" fmla="*/ 198444 h 378619"/>
                      <a:gd name="connsiteX2" fmla="*/ 649390 w 681038"/>
                      <a:gd name="connsiteY2" fmla="*/ 271463 h 378619"/>
                      <a:gd name="connsiteX3" fmla="*/ 681038 w 681038"/>
                      <a:gd name="connsiteY3" fmla="*/ 271463 h 378619"/>
                      <a:gd name="connsiteX4" fmla="*/ 603648 w 681038"/>
                      <a:gd name="connsiteY4" fmla="*/ 378619 h 378619"/>
                      <a:gd name="connsiteX5" fmla="*/ 526257 w 681038"/>
                      <a:gd name="connsiteY5" fmla="*/ 271463 h 378619"/>
                      <a:gd name="connsiteX6" fmla="*/ 565653 w 681038"/>
                      <a:gd name="connsiteY6" fmla="*/ 271463 h 378619"/>
                      <a:gd name="connsiteX7" fmla="*/ 330993 w 681038"/>
                      <a:gd name="connsiteY7" fmla="*/ 104775 h 378619"/>
                      <a:gd name="connsiteX8" fmla="*/ 97631 w 681038"/>
                      <a:gd name="connsiteY8" fmla="*/ 188121 h 378619"/>
                      <a:gd name="connsiteX9" fmla="*/ 0 w 681038"/>
                      <a:gd name="connsiteY9" fmla="*/ 183356 h 378619"/>
                      <a:gd name="connsiteX10" fmla="*/ 302417 w 681038"/>
                      <a:gd name="connsiteY10" fmla="*/ 0 h 378619"/>
                      <a:gd name="connsiteX0" fmla="*/ 311942 w 681038"/>
                      <a:gd name="connsiteY0" fmla="*/ 0 h 359569"/>
                      <a:gd name="connsiteX1" fmla="*/ 617873 w 681038"/>
                      <a:gd name="connsiteY1" fmla="*/ 179394 h 359569"/>
                      <a:gd name="connsiteX2" fmla="*/ 649390 w 681038"/>
                      <a:gd name="connsiteY2" fmla="*/ 252413 h 359569"/>
                      <a:gd name="connsiteX3" fmla="*/ 681038 w 681038"/>
                      <a:gd name="connsiteY3" fmla="*/ 252413 h 359569"/>
                      <a:gd name="connsiteX4" fmla="*/ 603648 w 681038"/>
                      <a:gd name="connsiteY4" fmla="*/ 359569 h 359569"/>
                      <a:gd name="connsiteX5" fmla="*/ 526257 w 681038"/>
                      <a:gd name="connsiteY5" fmla="*/ 252413 h 359569"/>
                      <a:gd name="connsiteX6" fmla="*/ 565653 w 681038"/>
                      <a:gd name="connsiteY6" fmla="*/ 252413 h 359569"/>
                      <a:gd name="connsiteX7" fmla="*/ 330993 w 681038"/>
                      <a:gd name="connsiteY7" fmla="*/ 85725 h 359569"/>
                      <a:gd name="connsiteX8" fmla="*/ 97631 w 681038"/>
                      <a:gd name="connsiteY8" fmla="*/ 169071 h 359569"/>
                      <a:gd name="connsiteX9" fmla="*/ 0 w 681038"/>
                      <a:gd name="connsiteY9" fmla="*/ 164306 h 359569"/>
                      <a:gd name="connsiteX10" fmla="*/ 311942 w 681038"/>
                      <a:gd name="connsiteY10" fmla="*/ 0 h 359569"/>
                      <a:gd name="connsiteX0" fmla="*/ 311942 w 681038"/>
                      <a:gd name="connsiteY0" fmla="*/ 0 h 359569"/>
                      <a:gd name="connsiteX1" fmla="*/ 617873 w 681038"/>
                      <a:gd name="connsiteY1" fmla="*/ 179394 h 359569"/>
                      <a:gd name="connsiteX2" fmla="*/ 649390 w 681038"/>
                      <a:gd name="connsiteY2" fmla="*/ 252413 h 359569"/>
                      <a:gd name="connsiteX3" fmla="*/ 681038 w 681038"/>
                      <a:gd name="connsiteY3" fmla="*/ 252413 h 359569"/>
                      <a:gd name="connsiteX4" fmla="*/ 603648 w 681038"/>
                      <a:gd name="connsiteY4" fmla="*/ 359569 h 359569"/>
                      <a:gd name="connsiteX5" fmla="*/ 526257 w 681038"/>
                      <a:gd name="connsiteY5" fmla="*/ 252413 h 359569"/>
                      <a:gd name="connsiteX6" fmla="*/ 565653 w 681038"/>
                      <a:gd name="connsiteY6" fmla="*/ 252413 h 359569"/>
                      <a:gd name="connsiteX7" fmla="*/ 330993 w 681038"/>
                      <a:gd name="connsiteY7" fmla="*/ 85725 h 359569"/>
                      <a:gd name="connsiteX8" fmla="*/ 97631 w 681038"/>
                      <a:gd name="connsiteY8" fmla="*/ 169071 h 359569"/>
                      <a:gd name="connsiteX9" fmla="*/ 0 w 681038"/>
                      <a:gd name="connsiteY9" fmla="*/ 164306 h 359569"/>
                      <a:gd name="connsiteX10" fmla="*/ 311942 w 681038"/>
                      <a:gd name="connsiteY10" fmla="*/ 0 h 359569"/>
                      <a:gd name="connsiteX0" fmla="*/ 311942 w 681038"/>
                      <a:gd name="connsiteY0" fmla="*/ 0 h 359569"/>
                      <a:gd name="connsiteX1" fmla="*/ 617873 w 681038"/>
                      <a:gd name="connsiteY1" fmla="*/ 179394 h 359569"/>
                      <a:gd name="connsiteX2" fmla="*/ 649390 w 681038"/>
                      <a:gd name="connsiteY2" fmla="*/ 252413 h 359569"/>
                      <a:gd name="connsiteX3" fmla="*/ 681038 w 681038"/>
                      <a:gd name="connsiteY3" fmla="*/ 252413 h 359569"/>
                      <a:gd name="connsiteX4" fmla="*/ 603648 w 681038"/>
                      <a:gd name="connsiteY4" fmla="*/ 359569 h 359569"/>
                      <a:gd name="connsiteX5" fmla="*/ 526257 w 681038"/>
                      <a:gd name="connsiteY5" fmla="*/ 252413 h 359569"/>
                      <a:gd name="connsiteX6" fmla="*/ 565653 w 681038"/>
                      <a:gd name="connsiteY6" fmla="*/ 252413 h 359569"/>
                      <a:gd name="connsiteX7" fmla="*/ 330993 w 681038"/>
                      <a:gd name="connsiteY7" fmla="*/ 85725 h 359569"/>
                      <a:gd name="connsiteX8" fmla="*/ 97631 w 681038"/>
                      <a:gd name="connsiteY8" fmla="*/ 169071 h 359569"/>
                      <a:gd name="connsiteX9" fmla="*/ 0 w 681038"/>
                      <a:gd name="connsiteY9" fmla="*/ 164306 h 359569"/>
                      <a:gd name="connsiteX10" fmla="*/ 311942 w 681038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3374 w 683419"/>
                      <a:gd name="connsiteY7" fmla="*/ 85725 h 359569"/>
                      <a:gd name="connsiteX8" fmla="*/ 100012 w 683419"/>
                      <a:gd name="connsiteY8" fmla="*/ 169071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3374 w 683419"/>
                      <a:gd name="connsiteY7" fmla="*/ 85725 h 359569"/>
                      <a:gd name="connsiteX8" fmla="*/ 102394 w 683419"/>
                      <a:gd name="connsiteY8" fmla="*/ 171452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3374 w 683419"/>
                      <a:gd name="connsiteY7" fmla="*/ 85725 h 359569"/>
                      <a:gd name="connsiteX8" fmla="*/ 102394 w 683419"/>
                      <a:gd name="connsiteY8" fmla="*/ 171452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2394 w 683419"/>
                      <a:gd name="connsiteY8" fmla="*/ 171452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2394 w 683419"/>
                      <a:gd name="connsiteY8" fmla="*/ 171452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0013 w 683419"/>
                      <a:gd name="connsiteY8" fmla="*/ 152402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9538 w 683419"/>
                      <a:gd name="connsiteY8" fmla="*/ 169071 h 359569"/>
                      <a:gd name="connsiteX9" fmla="*/ 0 w 683419"/>
                      <a:gd name="connsiteY9" fmla="*/ 171449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9538 w 683419"/>
                      <a:gd name="connsiteY8" fmla="*/ 169071 h 359569"/>
                      <a:gd name="connsiteX9" fmla="*/ 0 w 683419"/>
                      <a:gd name="connsiteY9" fmla="*/ 176212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9538 w 683419"/>
                      <a:gd name="connsiteY8" fmla="*/ 195264 h 359569"/>
                      <a:gd name="connsiteX9" fmla="*/ 0 w 683419"/>
                      <a:gd name="connsiteY9" fmla="*/ 176212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59569"/>
                      <a:gd name="connsiteX1" fmla="*/ 620254 w 683419"/>
                      <a:gd name="connsiteY1" fmla="*/ 179394 h 359569"/>
                      <a:gd name="connsiteX2" fmla="*/ 651771 w 683419"/>
                      <a:gd name="connsiteY2" fmla="*/ 252413 h 359569"/>
                      <a:gd name="connsiteX3" fmla="*/ 683419 w 683419"/>
                      <a:gd name="connsiteY3" fmla="*/ 252413 h 359569"/>
                      <a:gd name="connsiteX4" fmla="*/ 606029 w 683419"/>
                      <a:gd name="connsiteY4" fmla="*/ 359569 h 359569"/>
                      <a:gd name="connsiteX5" fmla="*/ 528638 w 683419"/>
                      <a:gd name="connsiteY5" fmla="*/ 252413 h 359569"/>
                      <a:gd name="connsiteX6" fmla="*/ 568034 w 683419"/>
                      <a:gd name="connsiteY6" fmla="*/ 252413 h 359569"/>
                      <a:gd name="connsiteX7" fmla="*/ 335755 w 683419"/>
                      <a:gd name="connsiteY7" fmla="*/ 90487 h 359569"/>
                      <a:gd name="connsiteX8" fmla="*/ 104776 w 683419"/>
                      <a:gd name="connsiteY8" fmla="*/ 171452 h 359569"/>
                      <a:gd name="connsiteX9" fmla="*/ 0 w 683419"/>
                      <a:gd name="connsiteY9" fmla="*/ 176212 h 359569"/>
                      <a:gd name="connsiteX10" fmla="*/ 314323 w 683419"/>
                      <a:gd name="connsiteY10" fmla="*/ 0 h 359569"/>
                      <a:gd name="connsiteX0" fmla="*/ 314323 w 683419"/>
                      <a:gd name="connsiteY0" fmla="*/ 0 h 388144"/>
                      <a:gd name="connsiteX1" fmla="*/ 620254 w 683419"/>
                      <a:gd name="connsiteY1" fmla="*/ 207969 h 388144"/>
                      <a:gd name="connsiteX2" fmla="*/ 651771 w 683419"/>
                      <a:gd name="connsiteY2" fmla="*/ 280988 h 388144"/>
                      <a:gd name="connsiteX3" fmla="*/ 683419 w 683419"/>
                      <a:gd name="connsiteY3" fmla="*/ 280988 h 388144"/>
                      <a:gd name="connsiteX4" fmla="*/ 606029 w 683419"/>
                      <a:gd name="connsiteY4" fmla="*/ 388144 h 388144"/>
                      <a:gd name="connsiteX5" fmla="*/ 528638 w 683419"/>
                      <a:gd name="connsiteY5" fmla="*/ 280988 h 388144"/>
                      <a:gd name="connsiteX6" fmla="*/ 568034 w 683419"/>
                      <a:gd name="connsiteY6" fmla="*/ 280988 h 388144"/>
                      <a:gd name="connsiteX7" fmla="*/ 335755 w 683419"/>
                      <a:gd name="connsiteY7" fmla="*/ 119062 h 388144"/>
                      <a:gd name="connsiteX8" fmla="*/ 104776 w 683419"/>
                      <a:gd name="connsiteY8" fmla="*/ 200027 h 388144"/>
                      <a:gd name="connsiteX9" fmla="*/ 0 w 683419"/>
                      <a:gd name="connsiteY9" fmla="*/ 204787 h 388144"/>
                      <a:gd name="connsiteX10" fmla="*/ 314323 w 683419"/>
                      <a:gd name="connsiteY10" fmla="*/ 0 h 388144"/>
                      <a:gd name="connsiteX0" fmla="*/ 321466 w 683419"/>
                      <a:gd name="connsiteY0" fmla="*/ 0 h 352425"/>
                      <a:gd name="connsiteX1" fmla="*/ 620254 w 683419"/>
                      <a:gd name="connsiteY1" fmla="*/ 172250 h 352425"/>
                      <a:gd name="connsiteX2" fmla="*/ 651771 w 683419"/>
                      <a:gd name="connsiteY2" fmla="*/ 245269 h 352425"/>
                      <a:gd name="connsiteX3" fmla="*/ 683419 w 683419"/>
                      <a:gd name="connsiteY3" fmla="*/ 245269 h 352425"/>
                      <a:gd name="connsiteX4" fmla="*/ 606029 w 683419"/>
                      <a:gd name="connsiteY4" fmla="*/ 352425 h 352425"/>
                      <a:gd name="connsiteX5" fmla="*/ 528638 w 683419"/>
                      <a:gd name="connsiteY5" fmla="*/ 245269 h 352425"/>
                      <a:gd name="connsiteX6" fmla="*/ 568034 w 683419"/>
                      <a:gd name="connsiteY6" fmla="*/ 245269 h 352425"/>
                      <a:gd name="connsiteX7" fmla="*/ 335755 w 683419"/>
                      <a:gd name="connsiteY7" fmla="*/ 83343 h 352425"/>
                      <a:gd name="connsiteX8" fmla="*/ 104776 w 683419"/>
                      <a:gd name="connsiteY8" fmla="*/ 164308 h 352425"/>
                      <a:gd name="connsiteX9" fmla="*/ 0 w 683419"/>
                      <a:gd name="connsiteY9" fmla="*/ 169068 h 352425"/>
                      <a:gd name="connsiteX10" fmla="*/ 321466 w 683419"/>
                      <a:gd name="connsiteY10" fmla="*/ 0 h 352425"/>
                      <a:gd name="connsiteX0" fmla="*/ 319084 w 683419"/>
                      <a:gd name="connsiteY0" fmla="*/ 0 h 364332"/>
                      <a:gd name="connsiteX1" fmla="*/ 620254 w 683419"/>
                      <a:gd name="connsiteY1" fmla="*/ 184157 h 364332"/>
                      <a:gd name="connsiteX2" fmla="*/ 651771 w 683419"/>
                      <a:gd name="connsiteY2" fmla="*/ 257176 h 364332"/>
                      <a:gd name="connsiteX3" fmla="*/ 683419 w 683419"/>
                      <a:gd name="connsiteY3" fmla="*/ 257176 h 364332"/>
                      <a:gd name="connsiteX4" fmla="*/ 606029 w 683419"/>
                      <a:gd name="connsiteY4" fmla="*/ 364332 h 364332"/>
                      <a:gd name="connsiteX5" fmla="*/ 528638 w 683419"/>
                      <a:gd name="connsiteY5" fmla="*/ 257176 h 364332"/>
                      <a:gd name="connsiteX6" fmla="*/ 568034 w 683419"/>
                      <a:gd name="connsiteY6" fmla="*/ 257176 h 364332"/>
                      <a:gd name="connsiteX7" fmla="*/ 335755 w 683419"/>
                      <a:gd name="connsiteY7" fmla="*/ 95250 h 364332"/>
                      <a:gd name="connsiteX8" fmla="*/ 104776 w 683419"/>
                      <a:gd name="connsiteY8" fmla="*/ 176215 h 364332"/>
                      <a:gd name="connsiteX9" fmla="*/ 0 w 683419"/>
                      <a:gd name="connsiteY9" fmla="*/ 180975 h 364332"/>
                      <a:gd name="connsiteX10" fmla="*/ 319084 w 683419"/>
                      <a:gd name="connsiteY10" fmla="*/ 0 h 364332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8034 w 683419"/>
                      <a:gd name="connsiteY6" fmla="*/ 247651 h 354807"/>
                      <a:gd name="connsiteX7" fmla="*/ 335755 w 683419"/>
                      <a:gd name="connsiteY7" fmla="*/ 85725 h 354807"/>
                      <a:gd name="connsiteX8" fmla="*/ 104776 w 683419"/>
                      <a:gd name="connsiteY8" fmla="*/ 166690 h 354807"/>
                      <a:gd name="connsiteX9" fmla="*/ 0 w 683419"/>
                      <a:gd name="connsiteY9" fmla="*/ 171450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8034 w 683419"/>
                      <a:gd name="connsiteY6" fmla="*/ 247651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90503 h 354807"/>
                      <a:gd name="connsiteX9" fmla="*/ 0 w 683419"/>
                      <a:gd name="connsiteY9" fmla="*/ 171450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8034 w 683419"/>
                      <a:gd name="connsiteY6" fmla="*/ 247651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66691 h 354807"/>
                      <a:gd name="connsiteX9" fmla="*/ 0 w 683419"/>
                      <a:gd name="connsiteY9" fmla="*/ 171450 h 354807"/>
                      <a:gd name="connsiteX10" fmla="*/ 319084 w 683419"/>
                      <a:gd name="connsiteY10" fmla="*/ 0 h 354807"/>
                      <a:gd name="connsiteX0" fmla="*/ 314321 w 678656"/>
                      <a:gd name="connsiteY0" fmla="*/ 0 h 354807"/>
                      <a:gd name="connsiteX1" fmla="*/ 615491 w 678656"/>
                      <a:gd name="connsiteY1" fmla="*/ 174632 h 354807"/>
                      <a:gd name="connsiteX2" fmla="*/ 647008 w 678656"/>
                      <a:gd name="connsiteY2" fmla="*/ 247651 h 354807"/>
                      <a:gd name="connsiteX3" fmla="*/ 678656 w 678656"/>
                      <a:gd name="connsiteY3" fmla="*/ 247651 h 354807"/>
                      <a:gd name="connsiteX4" fmla="*/ 601266 w 678656"/>
                      <a:gd name="connsiteY4" fmla="*/ 354807 h 354807"/>
                      <a:gd name="connsiteX5" fmla="*/ 523875 w 678656"/>
                      <a:gd name="connsiteY5" fmla="*/ 247651 h 354807"/>
                      <a:gd name="connsiteX6" fmla="*/ 563271 w 678656"/>
                      <a:gd name="connsiteY6" fmla="*/ 247651 h 354807"/>
                      <a:gd name="connsiteX7" fmla="*/ 330992 w 678656"/>
                      <a:gd name="connsiteY7" fmla="*/ 85725 h 354807"/>
                      <a:gd name="connsiteX8" fmla="*/ 104776 w 678656"/>
                      <a:gd name="connsiteY8" fmla="*/ 166691 h 354807"/>
                      <a:gd name="connsiteX9" fmla="*/ 0 w 678656"/>
                      <a:gd name="connsiteY9" fmla="*/ 166687 h 354807"/>
                      <a:gd name="connsiteX10" fmla="*/ 314321 w 678656"/>
                      <a:gd name="connsiteY10" fmla="*/ 0 h 354807"/>
                      <a:gd name="connsiteX0" fmla="*/ 314321 w 678656"/>
                      <a:gd name="connsiteY0" fmla="*/ 0 h 354807"/>
                      <a:gd name="connsiteX1" fmla="*/ 615491 w 678656"/>
                      <a:gd name="connsiteY1" fmla="*/ 174632 h 354807"/>
                      <a:gd name="connsiteX2" fmla="*/ 647008 w 678656"/>
                      <a:gd name="connsiteY2" fmla="*/ 247651 h 354807"/>
                      <a:gd name="connsiteX3" fmla="*/ 678656 w 678656"/>
                      <a:gd name="connsiteY3" fmla="*/ 247651 h 354807"/>
                      <a:gd name="connsiteX4" fmla="*/ 601266 w 678656"/>
                      <a:gd name="connsiteY4" fmla="*/ 354807 h 354807"/>
                      <a:gd name="connsiteX5" fmla="*/ 523875 w 678656"/>
                      <a:gd name="connsiteY5" fmla="*/ 247651 h 354807"/>
                      <a:gd name="connsiteX6" fmla="*/ 563271 w 678656"/>
                      <a:gd name="connsiteY6" fmla="*/ 247651 h 354807"/>
                      <a:gd name="connsiteX7" fmla="*/ 330992 w 678656"/>
                      <a:gd name="connsiteY7" fmla="*/ 85725 h 354807"/>
                      <a:gd name="connsiteX8" fmla="*/ 104776 w 678656"/>
                      <a:gd name="connsiteY8" fmla="*/ 171453 h 354807"/>
                      <a:gd name="connsiteX9" fmla="*/ 0 w 678656"/>
                      <a:gd name="connsiteY9" fmla="*/ 166687 h 354807"/>
                      <a:gd name="connsiteX10" fmla="*/ 314321 w 678656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8034 w 683419"/>
                      <a:gd name="connsiteY6" fmla="*/ 247651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5755 w 683419"/>
                      <a:gd name="connsiteY7" fmla="*/ 85725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3374 w 683419"/>
                      <a:gd name="connsiteY7" fmla="*/ 111919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8136 w 683419"/>
                      <a:gd name="connsiteY7" fmla="*/ 88106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9084 w 683419"/>
                      <a:gd name="connsiteY10" fmla="*/ 0 h 354807"/>
                      <a:gd name="connsiteX0" fmla="*/ 319084 w 683419"/>
                      <a:gd name="connsiteY0" fmla="*/ 0 h 395288"/>
                      <a:gd name="connsiteX1" fmla="*/ 620254 w 683419"/>
                      <a:gd name="connsiteY1" fmla="*/ 215113 h 395288"/>
                      <a:gd name="connsiteX2" fmla="*/ 651771 w 683419"/>
                      <a:gd name="connsiteY2" fmla="*/ 288132 h 395288"/>
                      <a:gd name="connsiteX3" fmla="*/ 683419 w 683419"/>
                      <a:gd name="connsiteY3" fmla="*/ 288132 h 395288"/>
                      <a:gd name="connsiteX4" fmla="*/ 606029 w 683419"/>
                      <a:gd name="connsiteY4" fmla="*/ 395288 h 395288"/>
                      <a:gd name="connsiteX5" fmla="*/ 528638 w 683419"/>
                      <a:gd name="connsiteY5" fmla="*/ 288132 h 395288"/>
                      <a:gd name="connsiteX6" fmla="*/ 563272 w 683419"/>
                      <a:gd name="connsiteY6" fmla="*/ 290513 h 395288"/>
                      <a:gd name="connsiteX7" fmla="*/ 338136 w 683419"/>
                      <a:gd name="connsiteY7" fmla="*/ 128587 h 395288"/>
                      <a:gd name="connsiteX8" fmla="*/ 109539 w 683419"/>
                      <a:gd name="connsiteY8" fmla="*/ 211934 h 395288"/>
                      <a:gd name="connsiteX9" fmla="*/ 0 w 683419"/>
                      <a:gd name="connsiteY9" fmla="*/ 209549 h 395288"/>
                      <a:gd name="connsiteX10" fmla="*/ 319084 w 683419"/>
                      <a:gd name="connsiteY10" fmla="*/ 0 h 395288"/>
                      <a:gd name="connsiteX0" fmla="*/ 316703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8136 w 683419"/>
                      <a:gd name="connsiteY7" fmla="*/ 88106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6703 w 683419"/>
                      <a:gd name="connsiteY10" fmla="*/ 0 h 354807"/>
                      <a:gd name="connsiteX0" fmla="*/ 316703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8136 w 683419"/>
                      <a:gd name="connsiteY7" fmla="*/ 88106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6703 w 683419"/>
                      <a:gd name="connsiteY10" fmla="*/ 0 h 354807"/>
                      <a:gd name="connsiteX0" fmla="*/ 316703 w 683419"/>
                      <a:gd name="connsiteY0" fmla="*/ 0 h 354807"/>
                      <a:gd name="connsiteX1" fmla="*/ 620254 w 683419"/>
                      <a:gd name="connsiteY1" fmla="*/ 174632 h 354807"/>
                      <a:gd name="connsiteX2" fmla="*/ 651771 w 683419"/>
                      <a:gd name="connsiteY2" fmla="*/ 247651 h 354807"/>
                      <a:gd name="connsiteX3" fmla="*/ 683419 w 683419"/>
                      <a:gd name="connsiteY3" fmla="*/ 247651 h 354807"/>
                      <a:gd name="connsiteX4" fmla="*/ 606029 w 683419"/>
                      <a:gd name="connsiteY4" fmla="*/ 354807 h 354807"/>
                      <a:gd name="connsiteX5" fmla="*/ 528638 w 683419"/>
                      <a:gd name="connsiteY5" fmla="*/ 247651 h 354807"/>
                      <a:gd name="connsiteX6" fmla="*/ 563272 w 683419"/>
                      <a:gd name="connsiteY6" fmla="*/ 250032 h 354807"/>
                      <a:gd name="connsiteX7" fmla="*/ 338136 w 683419"/>
                      <a:gd name="connsiteY7" fmla="*/ 88106 h 354807"/>
                      <a:gd name="connsiteX8" fmla="*/ 109539 w 683419"/>
                      <a:gd name="connsiteY8" fmla="*/ 171453 h 354807"/>
                      <a:gd name="connsiteX9" fmla="*/ 0 w 683419"/>
                      <a:gd name="connsiteY9" fmla="*/ 169068 h 354807"/>
                      <a:gd name="connsiteX10" fmla="*/ 316703 w 683419"/>
                      <a:gd name="connsiteY10" fmla="*/ 0 h 354807"/>
                      <a:gd name="connsiteX0" fmla="*/ 316703 w 683419"/>
                      <a:gd name="connsiteY0" fmla="*/ 0 h 354807"/>
                      <a:gd name="connsiteX1" fmla="*/ 651771 w 683419"/>
                      <a:gd name="connsiteY1" fmla="*/ 247651 h 354807"/>
                      <a:gd name="connsiteX2" fmla="*/ 683419 w 683419"/>
                      <a:gd name="connsiteY2" fmla="*/ 247651 h 354807"/>
                      <a:gd name="connsiteX3" fmla="*/ 606029 w 683419"/>
                      <a:gd name="connsiteY3" fmla="*/ 354807 h 354807"/>
                      <a:gd name="connsiteX4" fmla="*/ 528638 w 683419"/>
                      <a:gd name="connsiteY4" fmla="*/ 247651 h 354807"/>
                      <a:gd name="connsiteX5" fmla="*/ 563272 w 683419"/>
                      <a:gd name="connsiteY5" fmla="*/ 250032 h 354807"/>
                      <a:gd name="connsiteX6" fmla="*/ 338136 w 683419"/>
                      <a:gd name="connsiteY6" fmla="*/ 88106 h 354807"/>
                      <a:gd name="connsiteX7" fmla="*/ 109539 w 683419"/>
                      <a:gd name="connsiteY7" fmla="*/ 171453 h 354807"/>
                      <a:gd name="connsiteX8" fmla="*/ 0 w 683419"/>
                      <a:gd name="connsiteY8" fmla="*/ 169068 h 354807"/>
                      <a:gd name="connsiteX9" fmla="*/ 316703 w 683419"/>
                      <a:gd name="connsiteY9" fmla="*/ 0 h 354807"/>
                      <a:gd name="connsiteX0" fmla="*/ 316703 w 683419"/>
                      <a:gd name="connsiteY0" fmla="*/ 0 h 354807"/>
                      <a:gd name="connsiteX1" fmla="*/ 651771 w 683419"/>
                      <a:gd name="connsiteY1" fmla="*/ 247651 h 354807"/>
                      <a:gd name="connsiteX2" fmla="*/ 683419 w 683419"/>
                      <a:gd name="connsiteY2" fmla="*/ 247651 h 354807"/>
                      <a:gd name="connsiteX3" fmla="*/ 606029 w 683419"/>
                      <a:gd name="connsiteY3" fmla="*/ 354807 h 354807"/>
                      <a:gd name="connsiteX4" fmla="*/ 528638 w 683419"/>
                      <a:gd name="connsiteY4" fmla="*/ 247651 h 354807"/>
                      <a:gd name="connsiteX5" fmla="*/ 563272 w 683419"/>
                      <a:gd name="connsiteY5" fmla="*/ 250032 h 354807"/>
                      <a:gd name="connsiteX6" fmla="*/ 338136 w 683419"/>
                      <a:gd name="connsiteY6" fmla="*/ 88106 h 354807"/>
                      <a:gd name="connsiteX7" fmla="*/ 109539 w 683419"/>
                      <a:gd name="connsiteY7" fmla="*/ 171453 h 354807"/>
                      <a:gd name="connsiteX8" fmla="*/ 0 w 683419"/>
                      <a:gd name="connsiteY8" fmla="*/ 169068 h 354807"/>
                      <a:gd name="connsiteX9" fmla="*/ 316703 w 683419"/>
                      <a:gd name="connsiteY9" fmla="*/ 0 h 354807"/>
                      <a:gd name="connsiteX0" fmla="*/ 316703 w 683419"/>
                      <a:gd name="connsiteY0" fmla="*/ 7 h 354814"/>
                      <a:gd name="connsiteX1" fmla="*/ 651771 w 683419"/>
                      <a:gd name="connsiteY1" fmla="*/ 247658 h 354814"/>
                      <a:gd name="connsiteX2" fmla="*/ 683419 w 683419"/>
                      <a:gd name="connsiteY2" fmla="*/ 247658 h 354814"/>
                      <a:gd name="connsiteX3" fmla="*/ 606029 w 683419"/>
                      <a:gd name="connsiteY3" fmla="*/ 354814 h 354814"/>
                      <a:gd name="connsiteX4" fmla="*/ 528638 w 683419"/>
                      <a:gd name="connsiteY4" fmla="*/ 247658 h 354814"/>
                      <a:gd name="connsiteX5" fmla="*/ 563272 w 683419"/>
                      <a:gd name="connsiteY5" fmla="*/ 250039 h 354814"/>
                      <a:gd name="connsiteX6" fmla="*/ 338136 w 683419"/>
                      <a:gd name="connsiteY6" fmla="*/ 88113 h 354814"/>
                      <a:gd name="connsiteX7" fmla="*/ 109539 w 683419"/>
                      <a:gd name="connsiteY7" fmla="*/ 171460 h 354814"/>
                      <a:gd name="connsiteX8" fmla="*/ 0 w 683419"/>
                      <a:gd name="connsiteY8" fmla="*/ 169075 h 354814"/>
                      <a:gd name="connsiteX9" fmla="*/ 316703 w 683419"/>
                      <a:gd name="connsiteY9" fmla="*/ 7 h 354814"/>
                      <a:gd name="connsiteX0" fmla="*/ 316703 w 683419"/>
                      <a:gd name="connsiteY0" fmla="*/ 0 h 354807"/>
                      <a:gd name="connsiteX1" fmla="*/ 651771 w 683419"/>
                      <a:gd name="connsiteY1" fmla="*/ 247651 h 354807"/>
                      <a:gd name="connsiteX2" fmla="*/ 683419 w 683419"/>
                      <a:gd name="connsiteY2" fmla="*/ 247651 h 354807"/>
                      <a:gd name="connsiteX3" fmla="*/ 606029 w 683419"/>
                      <a:gd name="connsiteY3" fmla="*/ 354807 h 354807"/>
                      <a:gd name="connsiteX4" fmla="*/ 528638 w 683419"/>
                      <a:gd name="connsiteY4" fmla="*/ 247651 h 354807"/>
                      <a:gd name="connsiteX5" fmla="*/ 563272 w 683419"/>
                      <a:gd name="connsiteY5" fmla="*/ 250032 h 354807"/>
                      <a:gd name="connsiteX6" fmla="*/ 338136 w 683419"/>
                      <a:gd name="connsiteY6" fmla="*/ 88106 h 354807"/>
                      <a:gd name="connsiteX7" fmla="*/ 109539 w 683419"/>
                      <a:gd name="connsiteY7" fmla="*/ 171453 h 354807"/>
                      <a:gd name="connsiteX8" fmla="*/ 0 w 683419"/>
                      <a:gd name="connsiteY8" fmla="*/ 169068 h 354807"/>
                      <a:gd name="connsiteX9" fmla="*/ 316703 w 683419"/>
                      <a:gd name="connsiteY9" fmla="*/ 0 h 354807"/>
                      <a:gd name="connsiteX0" fmla="*/ 316703 w 683419"/>
                      <a:gd name="connsiteY0" fmla="*/ 0 h 354807"/>
                      <a:gd name="connsiteX1" fmla="*/ 651771 w 683419"/>
                      <a:gd name="connsiteY1" fmla="*/ 247651 h 354807"/>
                      <a:gd name="connsiteX2" fmla="*/ 683419 w 683419"/>
                      <a:gd name="connsiteY2" fmla="*/ 247651 h 354807"/>
                      <a:gd name="connsiteX3" fmla="*/ 606029 w 683419"/>
                      <a:gd name="connsiteY3" fmla="*/ 354807 h 354807"/>
                      <a:gd name="connsiteX4" fmla="*/ 528638 w 683419"/>
                      <a:gd name="connsiteY4" fmla="*/ 247651 h 354807"/>
                      <a:gd name="connsiteX5" fmla="*/ 563272 w 683419"/>
                      <a:gd name="connsiteY5" fmla="*/ 250032 h 354807"/>
                      <a:gd name="connsiteX6" fmla="*/ 338136 w 683419"/>
                      <a:gd name="connsiteY6" fmla="*/ 88106 h 354807"/>
                      <a:gd name="connsiteX7" fmla="*/ 109539 w 683419"/>
                      <a:gd name="connsiteY7" fmla="*/ 171453 h 354807"/>
                      <a:gd name="connsiteX8" fmla="*/ 0 w 683419"/>
                      <a:gd name="connsiteY8" fmla="*/ 169068 h 354807"/>
                      <a:gd name="connsiteX9" fmla="*/ 316703 w 683419"/>
                      <a:gd name="connsiteY9" fmla="*/ 0 h 354807"/>
                      <a:gd name="connsiteX0" fmla="*/ 297653 w 664369"/>
                      <a:gd name="connsiteY0" fmla="*/ 0 h 354807"/>
                      <a:gd name="connsiteX1" fmla="*/ 632721 w 664369"/>
                      <a:gd name="connsiteY1" fmla="*/ 247651 h 354807"/>
                      <a:gd name="connsiteX2" fmla="*/ 664369 w 664369"/>
                      <a:gd name="connsiteY2" fmla="*/ 247651 h 354807"/>
                      <a:gd name="connsiteX3" fmla="*/ 586979 w 664369"/>
                      <a:gd name="connsiteY3" fmla="*/ 354807 h 354807"/>
                      <a:gd name="connsiteX4" fmla="*/ 509588 w 664369"/>
                      <a:gd name="connsiteY4" fmla="*/ 247651 h 354807"/>
                      <a:gd name="connsiteX5" fmla="*/ 544222 w 664369"/>
                      <a:gd name="connsiteY5" fmla="*/ 250032 h 354807"/>
                      <a:gd name="connsiteX6" fmla="*/ 319086 w 664369"/>
                      <a:gd name="connsiteY6" fmla="*/ 88106 h 354807"/>
                      <a:gd name="connsiteX7" fmla="*/ 90489 w 664369"/>
                      <a:gd name="connsiteY7" fmla="*/ 171453 h 354807"/>
                      <a:gd name="connsiteX8" fmla="*/ 0 w 664369"/>
                      <a:gd name="connsiteY8" fmla="*/ 164305 h 354807"/>
                      <a:gd name="connsiteX9" fmla="*/ 297653 w 664369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1924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  <a:gd name="connsiteX0" fmla="*/ 314322 w 681038"/>
                      <a:gd name="connsiteY0" fmla="*/ 0 h 354807"/>
                      <a:gd name="connsiteX1" fmla="*/ 649390 w 681038"/>
                      <a:gd name="connsiteY1" fmla="*/ 247651 h 354807"/>
                      <a:gd name="connsiteX2" fmla="*/ 681038 w 681038"/>
                      <a:gd name="connsiteY2" fmla="*/ 247651 h 354807"/>
                      <a:gd name="connsiteX3" fmla="*/ 603648 w 681038"/>
                      <a:gd name="connsiteY3" fmla="*/ 354807 h 354807"/>
                      <a:gd name="connsiteX4" fmla="*/ 526257 w 681038"/>
                      <a:gd name="connsiteY4" fmla="*/ 247651 h 354807"/>
                      <a:gd name="connsiteX5" fmla="*/ 560891 w 681038"/>
                      <a:gd name="connsiteY5" fmla="*/ 250032 h 354807"/>
                      <a:gd name="connsiteX6" fmla="*/ 335755 w 681038"/>
                      <a:gd name="connsiteY6" fmla="*/ 88106 h 354807"/>
                      <a:gd name="connsiteX7" fmla="*/ 107158 w 681038"/>
                      <a:gd name="connsiteY7" fmla="*/ 171453 h 354807"/>
                      <a:gd name="connsiteX8" fmla="*/ 0 w 681038"/>
                      <a:gd name="connsiteY8" fmla="*/ 169068 h 354807"/>
                      <a:gd name="connsiteX9" fmla="*/ 314322 w 681038"/>
                      <a:gd name="connsiteY9" fmla="*/ 0 h 354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81038" h="354807">
                        <a:moveTo>
                          <a:pt x="314322" y="0"/>
                        </a:moveTo>
                        <a:cubicBezTo>
                          <a:pt x="494388" y="10716"/>
                          <a:pt x="628752" y="139701"/>
                          <a:pt x="649390" y="247651"/>
                        </a:cubicBezTo>
                        <a:lnTo>
                          <a:pt x="681038" y="247651"/>
                        </a:lnTo>
                        <a:lnTo>
                          <a:pt x="603648" y="354807"/>
                        </a:lnTo>
                        <a:lnTo>
                          <a:pt x="526257" y="247651"/>
                        </a:lnTo>
                        <a:lnTo>
                          <a:pt x="560891" y="250032"/>
                        </a:lnTo>
                        <a:cubicBezTo>
                          <a:pt x="518390" y="170657"/>
                          <a:pt x="461600" y="105569"/>
                          <a:pt x="335755" y="88106"/>
                        </a:cubicBezTo>
                        <a:cubicBezTo>
                          <a:pt x="223043" y="77788"/>
                          <a:pt x="150816" y="122240"/>
                          <a:pt x="107158" y="171453"/>
                        </a:cubicBezTo>
                        <a:lnTo>
                          <a:pt x="0" y="169068"/>
                        </a:lnTo>
                        <a:cubicBezTo>
                          <a:pt x="19051" y="133350"/>
                          <a:pt x="97628" y="11906"/>
                          <a:pt x="314322" y="0"/>
                        </a:cubicBezTo>
                        <a:close/>
                      </a:path>
                    </a:pathLst>
                  </a:custGeom>
                  <a:grp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230C2BF4-AA63-0DD5-A05F-5B9200D9FD5F}"/>
                </a:ext>
              </a:extLst>
            </p:cNvPr>
            <p:cNvGrpSpPr/>
            <p:nvPr/>
          </p:nvGrpSpPr>
          <p:grpSpPr>
            <a:xfrm>
              <a:off x="6542374" y="1841975"/>
              <a:ext cx="1630076" cy="2282350"/>
              <a:chOff x="6542374" y="1841975"/>
              <a:chExt cx="1630076" cy="2282350"/>
            </a:xfrm>
          </p:grpSpPr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48C78564-5DCC-BDF4-DE9F-1F9E4F3B5C1A}"/>
                  </a:ext>
                </a:extLst>
              </p:cNvPr>
              <p:cNvGrpSpPr/>
              <p:nvPr/>
            </p:nvGrpSpPr>
            <p:grpSpPr>
              <a:xfrm>
                <a:off x="6542374" y="1841975"/>
                <a:ext cx="1630076" cy="2282350"/>
                <a:chOff x="1285782" y="1954531"/>
                <a:chExt cx="2448018" cy="3427594"/>
              </a:xfrm>
            </p:grpSpPr>
            <p:sp>
              <p:nvSpPr>
                <p:cNvPr id="286" name="Oval 285">
                  <a:extLst>
                    <a:ext uri="{FF2B5EF4-FFF2-40B4-BE49-F238E27FC236}">
                      <a16:creationId xmlns:a16="http://schemas.microsoft.com/office/drawing/2014/main" id="{F3C3ED6F-F936-1A07-9A99-9523D6A3051E}"/>
                    </a:ext>
                  </a:extLst>
                </p:cNvPr>
                <p:cNvSpPr/>
                <p:nvPr/>
              </p:nvSpPr>
              <p:spPr>
                <a:xfrm>
                  <a:off x="1285782" y="1954531"/>
                  <a:ext cx="2448018" cy="2448018"/>
                </a:xfrm>
                <a:prstGeom prst="ellipse">
                  <a:avLst/>
                </a:prstGeom>
                <a:solidFill>
                  <a:srgbClr val="C55A1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7" name="Rectangle 19">
                  <a:extLst>
                    <a:ext uri="{FF2B5EF4-FFF2-40B4-BE49-F238E27FC236}">
                      <a16:creationId xmlns:a16="http://schemas.microsoft.com/office/drawing/2014/main" id="{79E3BDDC-6AC7-EEA9-B11C-3D1D3A8BC0C4}"/>
                    </a:ext>
                  </a:extLst>
                </p:cNvPr>
                <p:cNvSpPr/>
                <p:nvPr/>
              </p:nvSpPr>
              <p:spPr>
                <a:xfrm>
                  <a:off x="1707503" y="3698984"/>
                  <a:ext cx="1904046" cy="1683141"/>
                </a:xfrm>
                <a:custGeom>
                  <a:avLst/>
                  <a:gdLst>
                    <a:gd name="connsiteX0" fmla="*/ 0 w 681037"/>
                    <a:gd name="connsiteY0" fmla="*/ 0 h 742950"/>
                    <a:gd name="connsiteX1" fmla="*/ 681037 w 681037"/>
                    <a:gd name="connsiteY1" fmla="*/ 0 h 742950"/>
                    <a:gd name="connsiteX2" fmla="*/ 681037 w 681037"/>
                    <a:gd name="connsiteY2" fmla="*/ 742950 h 742950"/>
                    <a:gd name="connsiteX3" fmla="*/ 0 w 681037"/>
                    <a:gd name="connsiteY3" fmla="*/ 742950 h 742950"/>
                    <a:gd name="connsiteX4" fmla="*/ 0 w 681037"/>
                    <a:gd name="connsiteY4" fmla="*/ 0 h 742950"/>
                    <a:gd name="connsiteX0" fmla="*/ 0 w 1114424"/>
                    <a:gd name="connsiteY0" fmla="*/ 0 h 742950"/>
                    <a:gd name="connsiteX1" fmla="*/ 1114424 w 1114424"/>
                    <a:gd name="connsiteY1" fmla="*/ 138113 h 742950"/>
                    <a:gd name="connsiteX2" fmla="*/ 681037 w 1114424"/>
                    <a:gd name="connsiteY2" fmla="*/ 742950 h 742950"/>
                    <a:gd name="connsiteX3" fmla="*/ 0 w 1114424"/>
                    <a:gd name="connsiteY3" fmla="*/ 742950 h 742950"/>
                    <a:gd name="connsiteX4" fmla="*/ 0 w 1114424"/>
                    <a:gd name="connsiteY4" fmla="*/ 0 h 742950"/>
                    <a:gd name="connsiteX0" fmla="*/ 0 w 1104899"/>
                    <a:gd name="connsiteY0" fmla="*/ 0 h 742950"/>
                    <a:gd name="connsiteX1" fmla="*/ 1104899 w 1104899"/>
                    <a:gd name="connsiteY1" fmla="*/ 142875 h 742950"/>
                    <a:gd name="connsiteX2" fmla="*/ 681037 w 1104899"/>
                    <a:gd name="connsiteY2" fmla="*/ 742950 h 742950"/>
                    <a:gd name="connsiteX3" fmla="*/ 0 w 1104899"/>
                    <a:gd name="connsiteY3" fmla="*/ 742950 h 742950"/>
                    <a:gd name="connsiteX4" fmla="*/ 0 w 1104899"/>
                    <a:gd name="connsiteY4" fmla="*/ 0 h 742950"/>
                    <a:gd name="connsiteX0" fmla="*/ 400050 w 1104899"/>
                    <a:gd name="connsiteY0" fmla="*/ 152400 h 600075"/>
                    <a:gd name="connsiteX1" fmla="*/ 1104899 w 1104899"/>
                    <a:gd name="connsiteY1" fmla="*/ 0 h 600075"/>
                    <a:gd name="connsiteX2" fmla="*/ 681037 w 1104899"/>
                    <a:gd name="connsiteY2" fmla="*/ 600075 h 600075"/>
                    <a:gd name="connsiteX3" fmla="*/ 0 w 1104899"/>
                    <a:gd name="connsiteY3" fmla="*/ 600075 h 600075"/>
                    <a:gd name="connsiteX4" fmla="*/ 400050 w 1104899"/>
                    <a:gd name="connsiteY4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0075"/>
                    <a:gd name="connsiteX1" fmla="*/ 704849 w 704849"/>
                    <a:gd name="connsiteY1" fmla="*/ 0 h 600075"/>
                    <a:gd name="connsiteX2" fmla="*/ 280987 w 704849"/>
                    <a:gd name="connsiteY2" fmla="*/ 600075 h 600075"/>
                    <a:gd name="connsiteX3" fmla="*/ 0 w 704849"/>
                    <a:gd name="connsiteY3" fmla="*/ 152400 h 600075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09600"/>
                    <a:gd name="connsiteX1" fmla="*/ 704849 w 704849"/>
                    <a:gd name="connsiteY1" fmla="*/ 0 h 609600"/>
                    <a:gd name="connsiteX2" fmla="*/ 290512 w 704849"/>
                    <a:gd name="connsiteY2" fmla="*/ 609600 h 609600"/>
                    <a:gd name="connsiteX3" fmla="*/ 0 w 704849"/>
                    <a:gd name="connsiteY3" fmla="*/ 152400 h 609600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04849"/>
                    <a:gd name="connsiteY0" fmla="*/ 152400 h 619125"/>
                    <a:gd name="connsiteX1" fmla="*/ 704849 w 704849"/>
                    <a:gd name="connsiteY1" fmla="*/ 0 h 619125"/>
                    <a:gd name="connsiteX2" fmla="*/ 290512 w 704849"/>
                    <a:gd name="connsiteY2" fmla="*/ 619125 h 619125"/>
                    <a:gd name="connsiteX3" fmla="*/ 0 w 704849"/>
                    <a:gd name="connsiteY3" fmla="*/ 152400 h 619125"/>
                    <a:gd name="connsiteX0" fmla="*/ 0 w 711965"/>
                    <a:gd name="connsiteY0" fmla="*/ 139947 h 619125"/>
                    <a:gd name="connsiteX1" fmla="*/ 711965 w 711965"/>
                    <a:gd name="connsiteY1" fmla="*/ 0 h 619125"/>
                    <a:gd name="connsiteX2" fmla="*/ 297628 w 711965"/>
                    <a:gd name="connsiteY2" fmla="*/ 619125 h 619125"/>
                    <a:gd name="connsiteX3" fmla="*/ 0 w 711965"/>
                    <a:gd name="connsiteY3" fmla="*/ 139947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42615 h 619125"/>
                    <a:gd name="connsiteX1" fmla="*/ 709297 w 709297"/>
                    <a:gd name="connsiteY1" fmla="*/ 0 h 619125"/>
                    <a:gd name="connsiteX2" fmla="*/ 294960 w 709297"/>
                    <a:gd name="connsiteY2" fmla="*/ 619125 h 619125"/>
                    <a:gd name="connsiteX3" fmla="*/ 0 w 709297"/>
                    <a:gd name="connsiteY3" fmla="*/ 142615 h 619125"/>
                    <a:gd name="connsiteX0" fmla="*/ 0 w 709297"/>
                    <a:gd name="connsiteY0" fmla="*/ 152188 h 628698"/>
                    <a:gd name="connsiteX1" fmla="*/ 709297 w 709297"/>
                    <a:gd name="connsiteY1" fmla="*/ 0 h 628698"/>
                    <a:gd name="connsiteX2" fmla="*/ 294960 w 709297"/>
                    <a:gd name="connsiteY2" fmla="*/ 628698 h 628698"/>
                    <a:gd name="connsiteX3" fmla="*/ 0 w 709297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  <a:gd name="connsiteX0" fmla="*/ 0 w 711212"/>
                    <a:gd name="connsiteY0" fmla="*/ 152188 h 628698"/>
                    <a:gd name="connsiteX1" fmla="*/ 711212 w 711212"/>
                    <a:gd name="connsiteY1" fmla="*/ 0 h 628698"/>
                    <a:gd name="connsiteX2" fmla="*/ 294960 w 711212"/>
                    <a:gd name="connsiteY2" fmla="*/ 628698 h 628698"/>
                    <a:gd name="connsiteX3" fmla="*/ 0 w 711212"/>
                    <a:gd name="connsiteY3" fmla="*/ 152188 h 628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1212" h="628698">
                      <a:moveTo>
                        <a:pt x="0" y="152188"/>
                      </a:moveTo>
                      <a:cubicBezTo>
                        <a:pt x="282146" y="369755"/>
                        <a:pt x="604850" y="211744"/>
                        <a:pt x="711212" y="0"/>
                      </a:cubicBezTo>
                      <a:cubicBezTo>
                        <a:pt x="633145" y="175886"/>
                        <a:pt x="487421" y="411770"/>
                        <a:pt x="294960" y="628698"/>
                      </a:cubicBezTo>
                      <a:cubicBezTo>
                        <a:pt x="339410" y="308023"/>
                        <a:pt x="203943" y="302099"/>
                        <a:pt x="0" y="152188"/>
                      </a:cubicBezTo>
                      <a:close/>
                    </a:path>
                  </a:pathLst>
                </a:custGeom>
                <a:solidFill>
                  <a:srgbClr val="C55A1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9E82E461-36D9-AC2B-558D-1A11ACF8CC71}"/>
                    </a:ext>
                  </a:extLst>
                </p:cNvPr>
                <p:cNvSpPr/>
                <p:nvPr/>
              </p:nvSpPr>
              <p:spPr>
                <a:xfrm>
                  <a:off x="1571383" y="2240133"/>
                  <a:ext cx="1876814" cy="187681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51038BB2-A3EF-DF0E-AB28-049386354B66}"/>
                  </a:ext>
                </a:extLst>
              </p:cNvPr>
              <p:cNvGrpSpPr/>
              <p:nvPr/>
            </p:nvGrpSpPr>
            <p:grpSpPr>
              <a:xfrm>
                <a:off x="7114820" y="2294041"/>
                <a:ext cx="714730" cy="757248"/>
                <a:chOff x="7114820" y="2294041"/>
                <a:chExt cx="714730" cy="757248"/>
              </a:xfrm>
              <a:solidFill>
                <a:schemeClr val="tx1">
                  <a:lumMod val="50000"/>
                  <a:lumOff val="50000"/>
                </a:schemeClr>
              </a:solidFill>
              <a:effectLst/>
            </p:grpSpPr>
            <p:sp>
              <p:nvSpPr>
                <p:cNvPr id="275" name="Freeform 132">
                  <a:extLst>
                    <a:ext uri="{FF2B5EF4-FFF2-40B4-BE49-F238E27FC236}">
                      <a16:creationId xmlns:a16="http://schemas.microsoft.com/office/drawing/2014/main" id="{4A0FFB22-133F-17D0-822C-B21DD96C4772}"/>
                    </a:ext>
                  </a:extLst>
                </p:cNvPr>
                <p:cNvSpPr/>
                <p:nvPr/>
              </p:nvSpPr>
              <p:spPr>
                <a:xfrm>
                  <a:off x="7114820" y="2294041"/>
                  <a:ext cx="518669" cy="621949"/>
                </a:xfrm>
                <a:custGeom>
                  <a:avLst/>
                  <a:gdLst>
                    <a:gd name="connsiteX0" fmla="*/ 51318 w 518669"/>
                    <a:gd name="connsiteY0" fmla="*/ 0 h 621949"/>
                    <a:gd name="connsiteX1" fmla="*/ 467352 w 518669"/>
                    <a:gd name="connsiteY1" fmla="*/ 0 h 621949"/>
                    <a:gd name="connsiteX2" fmla="*/ 518669 w 518669"/>
                    <a:gd name="connsiteY2" fmla="*/ 51317 h 621949"/>
                    <a:gd name="connsiteX3" fmla="*/ 518669 w 518669"/>
                    <a:gd name="connsiteY3" fmla="*/ 344354 h 621949"/>
                    <a:gd name="connsiteX4" fmla="*/ 515571 w 518669"/>
                    <a:gd name="connsiteY4" fmla="*/ 344038 h 621949"/>
                    <a:gd name="connsiteX5" fmla="*/ 474662 w 518669"/>
                    <a:gd name="connsiteY5" fmla="*/ 348212 h 621949"/>
                    <a:gd name="connsiteX6" fmla="*/ 474662 w 518669"/>
                    <a:gd name="connsiteY6" fmla="*/ 50208 h 621949"/>
                    <a:gd name="connsiteX7" fmla="*/ 466195 w 518669"/>
                    <a:gd name="connsiteY7" fmla="*/ 41741 h 621949"/>
                    <a:gd name="connsiteX8" fmla="*/ 52473 w 518669"/>
                    <a:gd name="connsiteY8" fmla="*/ 41741 h 621949"/>
                    <a:gd name="connsiteX9" fmla="*/ 44006 w 518669"/>
                    <a:gd name="connsiteY9" fmla="*/ 50208 h 621949"/>
                    <a:gd name="connsiteX10" fmla="*/ 44006 w 518669"/>
                    <a:gd name="connsiteY10" fmla="*/ 571740 h 621949"/>
                    <a:gd name="connsiteX11" fmla="*/ 52473 w 518669"/>
                    <a:gd name="connsiteY11" fmla="*/ 580207 h 621949"/>
                    <a:gd name="connsiteX12" fmla="*/ 306472 w 518669"/>
                    <a:gd name="connsiteY12" fmla="*/ 580207 h 621949"/>
                    <a:gd name="connsiteX13" fmla="*/ 308544 w 518669"/>
                    <a:gd name="connsiteY13" fmla="*/ 601016 h 621949"/>
                    <a:gd name="connsiteX14" fmla="*/ 314965 w 518669"/>
                    <a:gd name="connsiteY14" fmla="*/ 621949 h 621949"/>
                    <a:gd name="connsiteX15" fmla="*/ 51318 w 518669"/>
                    <a:gd name="connsiteY15" fmla="*/ 621949 h 621949"/>
                    <a:gd name="connsiteX16" fmla="*/ 0 w 518669"/>
                    <a:gd name="connsiteY16" fmla="*/ 570632 h 621949"/>
                    <a:gd name="connsiteX17" fmla="*/ 0 w 518669"/>
                    <a:gd name="connsiteY17" fmla="*/ 51317 h 621949"/>
                    <a:gd name="connsiteX18" fmla="*/ 51318 w 518669"/>
                    <a:gd name="connsiteY18" fmla="*/ 0 h 6219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18669" h="621949">
                      <a:moveTo>
                        <a:pt x="51318" y="0"/>
                      </a:moveTo>
                      <a:lnTo>
                        <a:pt x="467352" y="0"/>
                      </a:lnTo>
                      <a:cubicBezTo>
                        <a:pt x="495694" y="0"/>
                        <a:pt x="518669" y="22976"/>
                        <a:pt x="518669" y="51317"/>
                      </a:cubicBezTo>
                      <a:lnTo>
                        <a:pt x="518669" y="344354"/>
                      </a:lnTo>
                      <a:lnTo>
                        <a:pt x="515571" y="344038"/>
                      </a:lnTo>
                      <a:lnTo>
                        <a:pt x="474662" y="348212"/>
                      </a:lnTo>
                      <a:lnTo>
                        <a:pt x="474662" y="50208"/>
                      </a:lnTo>
                      <a:cubicBezTo>
                        <a:pt x="474662" y="45532"/>
                        <a:pt x="470871" y="41741"/>
                        <a:pt x="466195" y="41741"/>
                      </a:cubicBezTo>
                      <a:lnTo>
                        <a:pt x="52473" y="41741"/>
                      </a:lnTo>
                      <a:cubicBezTo>
                        <a:pt x="47797" y="41741"/>
                        <a:pt x="44006" y="45532"/>
                        <a:pt x="44006" y="50208"/>
                      </a:cubicBezTo>
                      <a:lnTo>
                        <a:pt x="44006" y="571740"/>
                      </a:lnTo>
                      <a:cubicBezTo>
                        <a:pt x="44006" y="576416"/>
                        <a:pt x="47797" y="580207"/>
                        <a:pt x="52473" y="580207"/>
                      </a:cubicBezTo>
                      <a:lnTo>
                        <a:pt x="306472" y="580207"/>
                      </a:lnTo>
                      <a:lnTo>
                        <a:pt x="308544" y="601016"/>
                      </a:lnTo>
                      <a:lnTo>
                        <a:pt x="314965" y="621949"/>
                      </a:lnTo>
                      <a:lnTo>
                        <a:pt x="51318" y="621949"/>
                      </a:lnTo>
                      <a:cubicBezTo>
                        <a:pt x="22976" y="621949"/>
                        <a:pt x="0" y="598974"/>
                        <a:pt x="0" y="570632"/>
                      </a:cubicBezTo>
                      <a:lnTo>
                        <a:pt x="0" y="51317"/>
                      </a:lnTo>
                      <a:cubicBezTo>
                        <a:pt x="0" y="22976"/>
                        <a:pt x="22976" y="0"/>
                        <a:pt x="51318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6" name="Rectangle 22">
                  <a:extLst>
                    <a:ext uri="{FF2B5EF4-FFF2-40B4-BE49-F238E27FC236}">
                      <a16:creationId xmlns:a16="http://schemas.microsoft.com/office/drawing/2014/main" id="{B8BB5AE4-4ADB-5162-8499-22EC2B91D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3677" y="2573331"/>
                  <a:ext cx="333381" cy="27552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7" name="Rectangle 23">
                  <a:extLst>
                    <a:ext uri="{FF2B5EF4-FFF2-40B4-BE49-F238E27FC236}">
                      <a16:creationId xmlns:a16="http://schemas.microsoft.com/office/drawing/2014/main" id="{BECD9317-D5ED-748D-A874-A77BC189F9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03677" y="2642212"/>
                  <a:ext cx="333381" cy="2893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8" name="Rectangle 24">
                  <a:extLst>
                    <a:ext uri="{FF2B5EF4-FFF2-40B4-BE49-F238E27FC236}">
                      <a16:creationId xmlns:a16="http://schemas.microsoft.com/office/drawing/2014/main" id="{75F46616-E913-42C4-BF45-234F7CA0D9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216076" y="2489298"/>
                  <a:ext cx="55104" cy="6337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9" name="Rectangle 25">
                  <a:extLst>
                    <a:ext uri="{FF2B5EF4-FFF2-40B4-BE49-F238E27FC236}">
                      <a16:creationId xmlns:a16="http://schemas.microsoft.com/office/drawing/2014/main" id="{3F005339-A7D3-9348-7EE3-43EB2C477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01487" y="2454857"/>
                  <a:ext cx="53727" cy="97811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0" name="Rectangle 26">
                  <a:extLst>
                    <a:ext uri="{FF2B5EF4-FFF2-40B4-BE49-F238E27FC236}">
                      <a16:creationId xmlns:a16="http://schemas.microsoft.com/office/drawing/2014/main" id="{AC9CDC1C-C477-E7B0-79A7-6784C96CE0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384144" y="2412152"/>
                  <a:ext cx="55104" cy="140516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1" name="Rectangle 27">
                  <a:extLst>
                    <a:ext uri="{FF2B5EF4-FFF2-40B4-BE49-F238E27FC236}">
                      <a16:creationId xmlns:a16="http://schemas.microsoft.com/office/drawing/2014/main" id="{A1760DB8-88D9-2DA3-727F-1B85D36FF1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68178" y="2362558"/>
                  <a:ext cx="55104" cy="190110"/>
                </a:xfrm>
                <a:prstGeom prst="rect">
                  <a:avLst/>
                </a:prstGeom>
                <a:grpFill/>
                <a:ln w="0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2" name="Freeform 29">
                  <a:extLst>
                    <a:ext uri="{FF2B5EF4-FFF2-40B4-BE49-F238E27FC236}">
                      <a16:creationId xmlns:a16="http://schemas.microsoft.com/office/drawing/2014/main" id="{DD8F13AD-EC08-AC76-CBFA-080F145B92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06432" y="2779973"/>
                  <a:ext cx="225928" cy="27552"/>
                </a:xfrm>
                <a:custGeom>
                  <a:avLst/>
                  <a:gdLst>
                    <a:gd name="T0" fmla="*/ 0 w 164"/>
                    <a:gd name="T1" fmla="*/ 0 h 20"/>
                    <a:gd name="T2" fmla="*/ 164 w 164"/>
                    <a:gd name="T3" fmla="*/ 0 h 20"/>
                    <a:gd name="T4" fmla="*/ 159 w 164"/>
                    <a:gd name="T5" fmla="*/ 20 h 20"/>
                    <a:gd name="T6" fmla="*/ 0 w 164"/>
                    <a:gd name="T7" fmla="*/ 20 h 20"/>
                    <a:gd name="T8" fmla="*/ 0 w 164"/>
                    <a:gd name="T9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4" h="20">
                      <a:moveTo>
                        <a:pt x="0" y="0"/>
                      </a:moveTo>
                      <a:lnTo>
                        <a:pt x="164" y="0"/>
                      </a:lnTo>
                      <a:lnTo>
                        <a:pt x="159" y="20"/>
                      </a:lnTo>
                      <a:lnTo>
                        <a:pt x="0" y="2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3" name="Freeform 30">
                  <a:extLst>
                    <a:ext uri="{FF2B5EF4-FFF2-40B4-BE49-F238E27FC236}">
                      <a16:creationId xmlns:a16="http://schemas.microsoft.com/office/drawing/2014/main" id="{6C56B277-F6E2-F5A3-A03E-50BEDFC39B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06432" y="2711092"/>
                  <a:ext cx="265879" cy="26175"/>
                </a:xfrm>
                <a:custGeom>
                  <a:avLst/>
                  <a:gdLst>
                    <a:gd name="T0" fmla="*/ 0 w 193"/>
                    <a:gd name="T1" fmla="*/ 0 h 19"/>
                    <a:gd name="T2" fmla="*/ 193 w 193"/>
                    <a:gd name="T3" fmla="*/ 0 h 19"/>
                    <a:gd name="T4" fmla="*/ 178 w 193"/>
                    <a:gd name="T5" fmla="*/ 19 h 19"/>
                    <a:gd name="T6" fmla="*/ 0 w 193"/>
                    <a:gd name="T7" fmla="*/ 19 h 19"/>
                    <a:gd name="T8" fmla="*/ 0 w 193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">
                      <a:moveTo>
                        <a:pt x="0" y="0"/>
                      </a:moveTo>
                      <a:lnTo>
                        <a:pt x="193" y="0"/>
                      </a:lnTo>
                      <a:lnTo>
                        <a:pt x="178" y="19"/>
                      </a:lnTo>
                      <a:lnTo>
                        <a:pt x="0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4" name="Freeform 32">
                  <a:extLst>
                    <a:ext uri="{FF2B5EF4-FFF2-40B4-BE49-F238E27FC236}">
                      <a16:creationId xmlns:a16="http://schemas.microsoft.com/office/drawing/2014/main" id="{1B92B25B-DEE6-4E9A-E4A1-9A3A11534F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15016" y="2777217"/>
                  <a:ext cx="234193" cy="159803"/>
                </a:xfrm>
                <a:custGeom>
                  <a:avLst/>
                  <a:gdLst>
                    <a:gd name="T0" fmla="*/ 147 w 170"/>
                    <a:gd name="T1" fmla="*/ 0 h 116"/>
                    <a:gd name="T2" fmla="*/ 170 w 170"/>
                    <a:gd name="T3" fmla="*/ 30 h 116"/>
                    <a:gd name="T4" fmla="*/ 55 w 170"/>
                    <a:gd name="T5" fmla="*/ 116 h 116"/>
                    <a:gd name="T6" fmla="*/ 0 w 170"/>
                    <a:gd name="T7" fmla="*/ 42 h 116"/>
                    <a:gd name="T8" fmla="*/ 30 w 170"/>
                    <a:gd name="T9" fmla="*/ 19 h 116"/>
                    <a:gd name="T10" fmla="*/ 62 w 170"/>
                    <a:gd name="T11" fmla="*/ 63 h 116"/>
                    <a:gd name="T12" fmla="*/ 147 w 170"/>
                    <a:gd name="T13" fmla="*/ 0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0" h="116">
                      <a:moveTo>
                        <a:pt x="147" y="0"/>
                      </a:moveTo>
                      <a:lnTo>
                        <a:pt x="170" y="30"/>
                      </a:lnTo>
                      <a:lnTo>
                        <a:pt x="55" y="116"/>
                      </a:lnTo>
                      <a:lnTo>
                        <a:pt x="0" y="42"/>
                      </a:lnTo>
                      <a:lnTo>
                        <a:pt x="30" y="19"/>
                      </a:lnTo>
                      <a:lnTo>
                        <a:pt x="62" y="63"/>
                      </a:lnTo>
                      <a:lnTo>
                        <a:pt x="147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5" name="Freeform 130">
                  <a:extLst>
                    <a:ext uri="{FF2B5EF4-FFF2-40B4-BE49-F238E27FC236}">
                      <a16:creationId xmlns:a16="http://schemas.microsoft.com/office/drawing/2014/main" id="{0CAE7511-34A9-0EAB-5B37-E6A2F3ABF7A0}"/>
                    </a:ext>
                  </a:extLst>
                </p:cNvPr>
                <p:cNvSpPr/>
                <p:nvPr/>
              </p:nvSpPr>
              <p:spPr>
                <a:xfrm>
                  <a:off x="7435364" y="2648482"/>
                  <a:ext cx="394186" cy="402807"/>
                </a:xfrm>
                <a:custGeom>
                  <a:avLst/>
                  <a:gdLst>
                    <a:gd name="connsiteX0" fmla="*/ 227122 w 454244"/>
                    <a:gd name="connsiteY0" fmla="*/ 56441 h 464178"/>
                    <a:gd name="connsiteX1" fmla="*/ 53514 w 454244"/>
                    <a:gd name="connsiteY1" fmla="*/ 232089 h 464178"/>
                    <a:gd name="connsiteX2" fmla="*/ 227122 w 454244"/>
                    <a:gd name="connsiteY2" fmla="*/ 407737 h 464178"/>
                    <a:gd name="connsiteX3" fmla="*/ 400730 w 454244"/>
                    <a:gd name="connsiteY3" fmla="*/ 232089 h 464178"/>
                    <a:gd name="connsiteX4" fmla="*/ 227122 w 454244"/>
                    <a:gd name="connsiteY4" fmla="*/ 56441 h 464178"/>
                    <a:gd name="connsiteX5" fmla="*/ 227122 w 454244"/>
                    <a:gd name="connsiteY5" fmla="*/ 0 h 464178"/>
                    <a:gd name="connsiteX6" fmla="*/ 454244 w 454244"/>
                    <a:gd name="connsiteY6" fmla="*/ 232089 h 464178"/>
                    <a:gd name="connsiteX7" fmla="*/ 227122 w 454244"/>
                    <a:gd name="connsiteY7" fmla="*/ 464178 h 464178"/>
                    <a:gd name="connsiteX8" fmla="*/ 0 w 454244"/>
                    <a:gd name="connsiteY8" fmla="*/ 232089 h 464178"/>
                    <a:gd name="connsiteX9" fmla="*/ 227122 w 454244"/>
                    <a:gd name="connsiteY9" fmla="*/ 0 h 464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4244" h="464178">
                      <a:moveTo>
                        <a:pt x="227122" y="56441"/>
                      </a:moveTo>
                      <a:cubicBezTo>
                        <a:pt x="131241" y="56441"/>
                        <a:pt x="53514" y="135081"/>
                        <a:pt x="53514" y="232089"/>
                      </a:cubicBezTo>
                      <a:cubicBezTo>
                        <a:pt x="53514" y="329097"/>
                        <a:pt x="131241" y="407737"/>
                        <a:pt x="227122" y="407737"/>
                      </a:cubicBezTo>
                      <a:cubicBezTo>
                        <a:pt x="323003" y="407737"/>
                        <a:pt x="400730" y="329097"/>
                        <a:pt x="400730" y="232089"/>
                      </a:cubicBezTo>
                      <a:cubicBezTo>
                        <a:pt x="400730" y="135081"/>
                        <a:pt x="323003" y="56441"/>
                        <a:pt x="227122" y="56441"/>
                      </a:cubicBezTo>
                      <a:close/>
                      <a:moveTo>
                        <a:pt x="227122" y="0"/>
                      </a:moveTo>
                      <a:cubicBezTo>
                        <a:pt x="352558" y="0"/>
                        <a:pt x="454244" y="103910"/>
                        <a:pt x="454244" y="232089"/>
                      </a:cubicBezTo>
                      <a:cubicBezTo>
                        <a:pt x="454244" y="360268"/>
                        <a:pt x="352558" y="464178"/>
                        <a:pt x="227122" y="464178"/>
                      </a:cubicBezTo>
                      <a:cubicBezTo>
                        <a:pt x="101686" y="464178"/>
                        <a:pt x="0" y="360268"/>
                        <a:pt x="0" y="232089"/>
                      </a:cubicBezTo>
                      <a:cubicBezTo>
                        <a:pt x="0" y="103910"/>
                        <a:pt x="101686" y="0"/>
                        <a:pt x="227122" y="0"/>
                      </a:cubicBez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452" name="Group 451">
            <a:extLst>
              <a:ext uri="{FF2B5EF4-FFF2-40B4-BE49-F238E27FC236}">
                <a16:creationId xmlns:a16="http://schemas.microsoft.com/office/drawing/2014/main" id="{17A3A63E-4ADE-68AA-EB05-7BF14AF9A798}"/>
              </a:ext>
            </a:extLst>
          </p:cNvPr>
          <p:cNvGrpSpPr/>
          <p:nvPr/>
        </p:nvGrpSpPr>
        <p:grpSpPr>
          <a:xfrm>
            <a:off x="2395540" y="2789022"/>
            <a:ext cx="1885075" cy="466292"/>
            <a:chOff x="877333" y="5308945"/>
            <a:chExt cx="3738607" cy="297831"/>
          </a:xfrm>
        </p:grpSpPr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8F55D1BC-A903-EA1D-74C5-8F2F2BEDC41F}"/>
                </a:ext>
              </a:extLst>
            </p:cNvPr>
            <p:cNvSpPr/>
            <p:nvPr/>
          </p:nvSpPr>
          <p:spPr>
            <a:xfrm>
              <a:off x="883400" y="5308945"/>
              <a:ext cx="3732540" cy="1965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r-TR" b="1" dirty="0">
                  <a:solidFill>
                    <a:srgbClr val="0070C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System Analysis</a:t>
              </a:r>
              <a:endParaRPr lang="en-US" b="1" dirty="0">
                <a:solidFill>
                  <a:srgbClr val="0070C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CA38B19F-7BCB-B081-9B86-D955180735A2}"/>
                </a:ext>
              </a:extLst>
            </p:cNvPr>
            <p:cNvSpPr/>
            <p:nvPr/>
          </p:nvSpPr>
          <p:spPr>
            <a:xfrm flipH="1">
              <a:off x="877333" y="5429850"/>
              <a:ext cx="2810617" cy="176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Macro/Micro</a:t>
              </a:r>
            </a:p>
          </p:txBody>
        </p: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A2FEC58B-AD9A-0CD7-D75A-47C9817CB2BF}"/>
              </a:ext>
            </a:extLst>
          </p:cNvPr>
          <p:cNvGrpSpPr/>
          <p:nvPr/>
        </p:nvGrpSpPr>
        <p:grpSpPr>
          <a:xfrm>
            <a:off x="8126646" y="1774695"/>
            <a:ext cx="1228212" cy="1322103"/>
            <a:chOff x="877335" y="5308945"/>
            <a:chExt cx="2435872" cy="415780"/>
          </a:xfrm>
        </p:grpSpPr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9A18DCF3-251A-F31B-F65F-EC7DC8999190}"/>
                </a:ext>
              </a:extLst>
            </p:cNvPr>
            <p:cNvSpPr/>
            <p:nvPr/>
          </p:nvSpPr>
          <p:spPr>
            <a:xfrm>
              <a:off x="883400" y="5308945"/>
              <a:ext cx="2337038" cy="334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r-TR" b="1" dirty="0">
                  <a:solidFill>
                    <a:srgbClr val="C55A1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Problem Definition</a:t>
              </a:r>
              <a:endParaRPr lang="en-US" b="1" dirty="0">
                <a:solidFill>
                  <a:srgbClr val="C55A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62F64E0A-E56A-0714-A760-63534A7E1A4C}"/>
                </a:ext>
              </a:extLst>
            </p:cNvPr>
            <p:cNvSpPr/>
            <p:nvPr/>
          </p:nvSpPr>
          <p:spPr>
            <a:xfrm flipH="1">
              <a:off x="877335" y="5429850"/>
              <a:ext cx="2435872" cy="294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r-TR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Fishbone Diagram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0" name="Group 459">
            <a:extLst>
              <a:ext uri="{FF2B5EF4-FFF2-40B4-BE49-F238E27FC236}">
                <a16:creationId xmlns:a16="http://schemas.microsoft.com/office/drawing/2014/main" id="{FD71F39A-3A9A-1AED-CEF0-C2CFB0A18D7A}"/>
              </a:ext>
            </a:extLst>
          </p:cNvPr>
          <p:cNvGrpSpPr/>
          <p:nvPr/>
        </p:nvGrpSpPr>
        <p:grpSpPr>
          <a:xfrm>
            <a:off x="54288" y="752820"/>
            <a:ext cx="2809806" cy="648654"/>
            <a:chOff x="877331" y="5308945"/>
            <a:chExt cx="5572595" cy="428601"/>
          </a:xfrm>
        </p:grpSpPr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14834DBC-2A79-2580-8A0E-A2401CD97EFE}"/>
                </a:ext>
              </a:extLst>
            </p:cNvPr>
            <p:cNvSpPr/>
            <p:nvPr/>
          </p:nvSpPr>
          <p:spPr>
            <a:xfrm>
              <a:off x="883400" y="5308945"/>
              <a:ext cx="5566526" cy="932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CB2363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Modeling Approach</a:t>
              </a:r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76EFDCB2-E913-99BD-F437-44D4E73399C3}"/>
                </a:ext>
              </a:extLst>
            </p:cNvPr>
            <p:cNvSpPr/>
            <p:nvPr/>
          </p:nvSpPr>
          <p:spPr>
            <a:xfrm flipH="1">
              <a:off x="877331" y="5429850"/>
              <a:ext cx="3217595" cy="3076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Tactical</a:t>
              </a:r>
              <a:r>
                <a:rPr lang="tr-TR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and </a:t>
              </a:r>
              <a:r>
                <a:rPr lang="en-GB" sz="1200" spc="5" dirty="0">
                  <a:solidFill>
                    <a:schemeClr val="tx1"/>
                  </a:solidFill>
                  <a:latin typeface="Lato" panose="020B0604020202020204" charset="-94"/>
                </a:rPr>
                <a:t>Operational</a:t>
              </a:r>
              <a:r>
                <a:rPr lang="en-US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Level Model Formulation</a:t>
              </a:r>
              <a:endParaRPr lang="tr-TR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tr-TR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endParaRPr lang="en-US" sz="12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BF900050-9334-FCF1-0D71-567DC20C489D}"/>
              </a:ext>
            </a:extLst>
          </p:cNvPr>
          <p:cNvGrpSpPr/>
          <p:nvPr/>
        </p:nvGrpSpPr>
        <p:grpSpPr>
          <a:xfrm>
            <a:off x="2181390" y="347694"/>
            <a:ext cx="3155675" cy="523220"/>
            <a:chOff x="877335" y="5308945"/>
            <a:chExt cx="2435872" cy="334192"/>
          </a:xfrm>
        </p:grpSpPr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D7939B87-01FC-3F50-F0E0-52A977BD73AA}"/>
                </a:ext>
              </a:extLst>
            </p:cNvPr>
            <p:cNvSpPr/>
            <p:nvPr/>
          </p:nvSpPr>
          <p:spPr>
            <a:xfrm>
              <a:off x="883400" y="5308945"/>
              <a:ext cx="2337038" cy="3341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tr-TR" b="1" dirty="0">
                  <a:solidFill>
                    <a:srgbClr val="00B05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Decision Support System (DSS)</a:t>
              </a:r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F6353C8E-D6A7-7285-F9CC-1C6ABADFC0FF}"/>
                </a:ext>
              </a:extLst>
            </p:cNvPr>
            <p:cNvSpPr/>
            <p:nvPr/>
          </p:nvSpPr>
          <p:spPr>
            <a:xfrm flipH="1">
              <a:off x="877335" y="5429850"/>
              <a:ext cx="2435872" cy="1769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spc="5" dirty="0">
                  <a:solidFill>
                    <a:schemeClr val="tx1"/>
                  </a:solidFill>
                  <a:latin typeface="Lato" panose="020B0604020202020204" charset="-94"/>
                </a:rPr>
                <a:t>Verification and Validation of the DSS</a:t>
              </a:r>
            </a:p>
          </p:txBody>
        </p:sp>
      </p:grp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EC71FA06-0859-C3A2-9EB8-459ACA079960}"/>
              </a:ext>
            </a:extLst>
          </p:cNvPr>
          <p:cNvGrpSpPr/>
          <p:nvPr/>
        </p:nvGrpSpPr>
        <p:grpSpPr>
          <a:xfrm>
            <a:off x="4367594" y="1887064"/>
            <a:ext cx="2218889" cy="466291"/>
            <a:chOff x="877335" y="5308945"/>
            <a:chExt cx="2435872" cy="297831"/>
          </a:xfrm>
        </p:grpSpPr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2824270E-17EF-01E7-5BF4-B0C226C25B55}"/>
                </a:ext>
              </a:extLst>
            </p:cNvPr>
            <p:cNvSpPr/>
            <p:nvPr/>
          </p:nvSpPr>
          <p:spPr>
            <a:xfrm>
              <a:off x="883400" y="5308945"/>
              <a:ext cx="2337038" cy="1965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D6AA54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Solution Methodology</a:t>
              </a:r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901B4166-AF42-EF74-F06F-B6B361822E2F}"/>
                </a:ext>
              </a:extLst>
            </p:cNvPr>
            <p:cNvSpPr/>
            <p:nvPr/>
          </p:nvSpPr>
          <p:spPr>
            <a:xfrm flipH="1">
              <a:off x="877335" y="5429850"/>
              <a:ext cx="2435872" cy="176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Developing the Model Base</a:t>
              </a:r>
            </a:p>
          </p:txBody>
        </p:sp>
      </p:grpSp>
      <p:sp>
        <p:nvSpPr>
          <p:cNvPr id="474" name="Rectangle 473">
            <a:extLst>
              <a:ext uri="{FF2B5EF4-FFF2-40B4-BE49-F238E27FC236}">
                <a16:creationId xmlns:a16="http://schemas.microsoft.com/office/drawing/2014/main" id="{11E47DF1-652A-BEDC-66A3-C293D8B05621}"/>
              </a:ext>
            </a:extLst>
          </p:cNvPr>
          <p:cNvSpPr/>
          <p:nvPr/>
        </p:nvSpPr>
        <p:spPr>
          <a:xfrm>
            <a:off x="6062442" y="517195"/>
            <a:ext cx="11783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rgbClr val="087979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Comparison</a:t>
            </a:r>
            <a:endParaRPr lang="en-US" b="1" dirty="0">
              <a:solidFill>
                <a:srgbClr val="087979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52CB6449-D75F-F2A5-509A-660033D74EC1}"/>
              </a:ext>
            </a:extLst>
          </p:cNvPr>
          <p:cNvSpPr/>
          <p:nvPr/>
        </p:nvSpPr>
        <p:spPr>
          <a:xfrm>
            <a:off x="8086380" y="557260"/>
            <a:ext cx="11783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Conclusion</a:t>
            </a:r>
            <a:endParaRPr lang="en-US" b="1" dirty="0">
              <a:solidFill>
                <a:srgbClr val="FF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321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ctrTitle" idx="4294967295"/>
          </p:nvPr>
        </p:nvSpPr>
        <p:spPr>
          <a:xfrm>
            <a:off x="916025" y="726094"/>
            <a:ext cx="5561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2"/>
                </a:solidFill>
              </a:rPr>
              <a:t>Thanks!</a:t>
            </a:r>
            <a:endParaRPr sz="6000">
              <a:solidFill>
                <a:schemeClr val="accent2"/>
              </a:solidFill>
            </a:endParaRPr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4294967295"/>
          </p:nvPr>
        </p:nvSpPr>
        <p:spPr>
          <a:xfrm>
            <a:off x="916025" y="1754213"/>
            <a:ext cx="5561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lt1"/>
                </a:solidFill>
              </a:rPr>
              <a:t>Any questions?</a:t>
            </a:r>
            <a:endParaRPr sz="4800" b="1" dirty="0">
              <a:solidFill>
                <a:schemeClr val="lt1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1FC3995-5C08-A183-FFFE-5EE8D5866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pic>
        <p:nvPicPr>
          <p:cNvPr id="5" name="object 48">
            <a:extLst>
              <a:ext uri="{FF2B5EF4-FFF2-40B4-BE49-F238E27FC236}">
                <a16:creationId xmlns:a16="http://schemas.microsoft.com/office/drawing/2014/main" id="{483EF56A-9889-B073-9CF1-B2EBAE14392A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08493" cy="36572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980EFA46-E80E-0737-415F-867D6A038CE5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AF58244-BD8B-9202-5B4A-2496B358C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74EECA-476A-CFF8-5299-3FD63975B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069" y="1339117"/>
            <a:ext cx="3236506" cy="14568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C3A48B-E319-92A6-2FA7-50C2EB964C74}"/>
              </a:ext>
            </a:extLst>
          </p:cNvPr>
          <p:cNvSpPr txBox="1"/>
          <p:nvPr/>
        </p:nvSpPr>
        <p:spPr>
          <a:xfrm>
            <a:off x="591248" y="1373429"/>
            <a:ext cx="4572000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 err="1">
                <a:solidFill>
                  <a:schemeClr val="tx1"/>
                </a:solidFill>
                <a:latin typeface="Lato" panose="020B0604020202020204" charset="-94"/>
              </a:rPr>
              <a:t>Totomak</a:t>
            </a: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 was founded in 1950 </a:t>
            </a: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Machinery and spare parts company in </a:t>
            </a:r>
            <a:r>
              <a:rPr lang="en-US" sz="1200" spc="5" dirty="0" err="1">
                <a:solidFill>
                  <a:schemeClr val="tx1"/>
                </a:solidFill>
                <a:latin typeface="Lato" panose="020B0604020202020204" charset="-94"/>
              </a:rPr>
              <a:t>Çiğli</a:t>
            </a: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 İzmir </a:t>
            </a: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95% of Sales </a:t>
            </a: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  <a:sym typeface="Wingdings" panose="05000000000000000000" pitchFamily="2" charset="2"/>
              </a:rPr>
              <a:t></a:t>
            </a: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 Export</a:t>
            </a: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Total Floor Area : 17,500 m</a:t>
            </a:r>
            <a:r>
              <a:rPr lang="en-US" sz="1200" spc="5" baseline="30000" dirty="0">
                <a:solidFill>
                  <a:schemeClr val="tx1"/>
                </a:solidFill>
                <a:latin typeface="Lato" panose="020B0604020202020204" charset="-94"/>
              </a:rPr>
              <a:t>2</a:t>
            </a: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 (10,000 m</a:t>
            </a:r>
            <a:r>
              <a:rPr lang="en-US" sz="1200" spc="5" baseline="30000" dirty="0">
                <a:solidFill>
                  <a:schemeClr val="tx1"/>
                </a:solidFill>
                <a:latin typeface="Lato" panose="020B0604020202020204" charset="-94"/>
              </a:rPr>
              <a:t>2</a:t>
            </a: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 closed)</a:t>
            </a: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Sales Revenue : 51 m EUR (2021)</a:t>
            </a:r>
            <a:r>
              <a:rPr lang="tr-TR" sz="1200" spc="5" dirty="0">
                <a:solidFill>
                  <a:schemeClr val="tx1"/>
                </a:solidFill>
                <a:latin typeface="Lato" panose="020B0604020202020204" charset="-94"/>
              </a:rPr>
              <a:t>,</a:t>
            </a: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 63 m EUR (2022)</a:t>
            </a: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Manpower: 550 employees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CB1D18-EF2C-1960-B7C1-0CF5BAAD4FA1}"/>
              </a:ext>
            </a:extLst>
          </p:cNvPr>
          <p:cNvSpPr txBox="1"/>
          <p:nvPr/>
        </p:nvSpPr>
        <p:spPr>
          <a:xfrm>
            <a:off x="938405" y="2781323"/>
            <a:ext cx="4576010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lvl="7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Precision Machining: Job Shop </a:t>
            </a: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Assembly &amp; Test: Flow Shop</a:t>
            </a: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Design: Lean Prototyping &amp; Co-design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F6022D-14B9-29A0-398C-F237A43DCA84}"/>
              </a:ext>
            </a:extLst>
          </p:cNvPr>
          <p:cNvSpPr txBox="1"/>
          <p:nvPr/>
        </p:nvSpPr>
        <p:spPr>
          <a:xfrm>
            <a:off x="591248" y="3505497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Manufacturing System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20B1B5-FD65-68C5-B641-11B32A301C53}"/>
              </a:ext>
            </a:extLst>
          </p:cNvPr>
          <p:cNvSpPr txBox="1"/>
          <p:nvPr/>
        </p:nvSpPr>
        <p:spPr>
          <a:xfrm>
            <a:off x="938405" y="3782496"/>
            <a:ext cx="4576010" cy="5129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lvl="7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Production Processes</a:t>
            </a:r>
          </a:p>
          <a:p>
            <a:pPr marL="431165" lvl="7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Assembly and Test Lines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DFBFF5-5C17-3D3D-9C01-C1ED201435A1}"/>
              </a:ext>
            </a:extLst>
          </p:cNvPr>
          <p:cNvSpPr txBox="1"/>
          <p:nvPr/>
        </p:nvSpPr>
        <p:spPr>
          <a:xfrm>
            <a:off x="4707892" y="3015582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Customer Sector Distribution &amp; Global Presence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B810B6-B539-EC6F-21CC-98F13535FDA6}"/>
              </a:ext>
            </a:extLst>
          </p:cNvPr>
          <p:cNvSpPr txBox="1"/>
          <p:nvPr/>
        </p:nvSpPr>
        <p:spPr>
          <a:xfrm>
            <a:off x="5015945" y="3318570"/>
            <a:ext cx="4576010" cy="1220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lvl="7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 err="1">
                <a:solidFill>
                  <a:schemeClr val="tx1"/>
                </a:solidFill>
                <a:latin typeface="Lato" panose="020B0604020202020204" charset="-94"/>
              </a:rPr>
              <a:t>Automative</a:t>
            </a: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 16%</a:t>
            </a:r>
          </a:p>
          <a:p>
            <a:pPr marL="431165" lvl="7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Climatization 50%</a:t>
            </a:r>
          </a:p>
          <a:p>
            <a:pPr marL="431165" lvl="7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Heavy Duty Machining 30%</a:t>
            </a:r>
          </a:p>
          <a:p>
            <a:pPr marL="431165" lvl="7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US" sz="1200" spc="5" dirty="0">
                <a:solidFill>
                  <a:schemeClr val="tx1"/>
                </a:solidFill>
                <a:latin typeface="Lato" panose="020B0604020202020204" charset="-94"/>
              </a:rPr>
              <a:t>Energy 4%</a:t>
            </a:r>
          </a:p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endParaRPr lang="en-US" sz="1200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8" name="Google Shape;124;p17">
            <a:extLst>
              <a:ext uri="{FF2B5EF4-FFF2-40B4-BE49-F238E27FC236}">
                <a16:creationId xmlns:a16="http://schemas.microsoft.com/office/drawing/2014/main" id="{A959B861-D819-8DEB-DEBD-F56D65B37A1C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SYSTEM ANALYSIS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11" name="Google Shape;94;p13">
            <a:extLst>
              <a:ext uri="{FF2B5EF4-FFF2-40B4-BE49-F238E27FC236}">
                <a16:creationId xmlns:a16="http://schemas.microsoft.com/office/drawing/2014/main" id="{6F531BAF-26D9-F2AA-271B-6F773EF9DCF4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MACRO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C66C0-2FE6-D035-7A80-5B098EE03517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941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980EFA46-E80E-0737-415F-867D6A038CE5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AF58244-BD8B-9202-5B4A-2496B358C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2154F5-F37F-C7C3-C3E2-D795220909BB}"/>
              </a:ext>
            </a:extLst>
          </p:cNvPr>
          <p:cNvSpPr txBox="1"/>
          <p:nvPr/>
        </p:nvSpPr>
        <p:spPr>
          <a:xfrm>
            <a:off x="314052" y="1257369"/>
            <a:ext cx="50078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tr-TR" sz="1200" spc="5" dirty="0" err="1">
                <a:solidFill>
                  <a:schemeClr val="tx1"/>
                </a:solidFill>
                <a:latin typeface="Lato" panose="020B0604020202020204" charset="-94"/>
              </a:rPr>
              <a:t>Collected</a:t>
            </a:r>
            <a:r>
              <a:rPr lang="tr-TR" sz="1200" spc="5" dirty="0">
                <a:solidFill>
                  <a:schemeClr val="tx1"/>
                </a:solidFill>
                <a:latin typeface="Lato" panose="020B0604020202020204" charset="-94"/>
              </a:rPr>
              <a:t> Data</a:t>
            </a:r>
            <a:endParaRPr lang="tr-TR" sz="1200" spc="5" dirty="0">
              <a:solidFill>
                <a:schemeClr val="tx1"/>
              </a:solidFill>
              <a:highlight>
                <a:srgbClr val="FFFF00"/>
              </a:highlight>
              <a:latin typeface="Lato" panose="020B0604020202020204" charset="-94"/>
            </a:endParaRPr>
          </a:p>
        </p:txBody>
      </p:sp>
      <p:pic>
        <p:nvPicPr>
          <p:cNvPr id="14" name="Resim 11">
            <a:extLst>
              <a:ext uri="{FF2B5EF4-FFF2-40B4-BE49-F238E27FC236}">
                <a16:creationId xmlns:a16="http://schemas.microsoft.com/office/drawing/2014/main" id="{DCA2085A-EC65-44EF-3380-770F0E29DA0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t="6155" r="-1"/>
          <a:stretch/>
        </p:blipFill>
        <p:spPr bwMode="auto">
          <a:xfrm>
            <a:off x="5393188" y="2348519"/>
            <a:ext cx="3357349" cy="14506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Resim 29">
            <a:extLst>
              <a:ext uri="{FF2B5EF4-FFF2-40B4-BE49-F238E27FC236}">
                <a16:creationId xmlns:a16="http://schemas.microsoft.com/office/drawing/2014/main" id="{EA1547F4-44C7-3A89-F1FA-D5BBDCF6B7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" t="8044"/>
          <a:stretch/>
        </p:blipFill>
        <p:spPr bwMode="auto">
          <a:xfrm>
            <a:off x="5401328" y="3754235"/>
            <a:ext cx="3357349" cy="12233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5A85A0-07F9-A623-5D69-1A0C4ED77BDC}"/>
              </a:ext>
            </a:extLst>
          </p:cNvPr>
          <p:cNvSpPr txBox="1"/>
          <p:nvPr/>
        </p:nvSpPr>
        <p:spPr>
          <a:xfrm>
            <a:off x="4656621" y="4696933"/>
            <a:ext cx="1060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spc="5" dirty="0">
                <a:solidFill>
                  <a:schemeClr val="tx1"/>
                </a:solidFill>
                <a:latin typeface="Lato" panose="020B0604020202020204" charset="-94"/>
              </a:rPr>
              <a:t>            </a:t>
            </a:r>
            <a:r>
              <a:rPr lang="tr-TR" sz="800" spc="5" dirty="0">
                <a:solidFill>
                  <a:schemeClr val="tx1"/>
                </a:solidFill>
                <a:latin typeface="Lato" panose="020B0604020202020204" charset="-94"/>
              </a:rPr>
              <a:t>2021</a:t>
            </a:r>
            <a:endParaRPr lang="tr-TR" sz="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E041D3-27A1-16D7-5B68-5DDCF3421404}"/>
              </a:ext>
            </a:extLst>
          </p:cNvPr>
          <p:cNvSpPr txBox="1"/>
          <p:nvPr/>
        </p:nvSpPr>
        <p:spPr>
          <a:xfrm>
            <a:off x="4656621" y="3552987"/>
            <a:ext cx="1060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spc="5" dirty="0">
                <a:solidFill>
                  <a:schemeClr val="tx1"/>
                </a:solidFill>
                <a:latin typeface="Lato" panose="020B0604020202020204" charset="-94"/>
              </a:rPr>
              <a:t>            </a:t>
            </a:r>
            <a:r>
              <a:rPr lang="tr-TR" sz="800" spc="5" dirty="0">
                <a:solidFill>
                  <a:schemeClr val="tx1"/>
                </a:solidFill>
                <a:latin typeface="Lato" panose="020B0604020202020204" charset="-94"/>
              </a:rPr>
              <a:t>2022</a:t>
            </a:r>
            <a:endParaRPr lang="tr-TR" sz="800" dirty="0"/>
          </a:p>
        </p:txBody>
      </p:sp>
      <p:sp>
        <p:nvSpPr>
          <p:cNvPr id="3" name="Google Shape;124;p17">
            <a:extLst>
              <a:ext uri="{FF2B5EF4-FFF2-40B4-BE49-F238E27FC236}">
                <a16:creationId xmlns:a16="http://schemas.microsoft.com/office/drawing/2014/main" id="{6FC41580-B428-7A53-FD98-8D1C77CE9EB9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SYSTEM ANALYSIS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13" name="Google Shape;94;p13">
            <a:extLst>
              <a:ext uri="{FF2B5EF4-FFF2-40B4-BE49-F238E27FC236}">
                <a16:creationId xmlns:a16="http://schemas.microsoft.com/office/drawing/2014/main" id="{778F7A19-A6B8-D83C-A4F5-D5BD70E266A4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MICRO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90BD3-9102-55DB-F09D-F9356ADD345E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4A0BECC-4B06-F449-A281-F621BE05D255}"/>
              </a:ext>
            </a:extLst>
          </p:cNvPr>
          <p:cNvSpPr txBox="1"/>
          <p:nvPr/>
        </p:nvSpPr>
        <p:spPr>
          <a:xfrm>
            <a:off x="5166575" y="527973"/>
            <a:ext cx="2503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tr-TR" sz="1400" spc="5" dirty="0">
                <a:solidFill>
                  <a:schemeClr val="tx1"/>
                </a:solidFill>
                <a:latin typeface="Lato" panose="020B0604020202020204" charset="-94"/>
              </a:rPr>
              <a:t>ABC (</a:t>
            </a:r>
            <a:r>
              <a:rPr lang="tr-TR" sz="1400" spc="5" dirty="0" err="1">
                <a:solidFill>
                  <a:schemeClr val="tx1"/>
                </a:solidFill>
                <a:latin typeface="Lato" panose="020B0604020202020204" charset="-94"/>
              </a:rPr>
              <a:t>Pareto</a:t>
            </a:r>
            <a:r>
              <a:rPr lang="tr-TR" sz="1400" spc="5" dirty="0">
                <a:solidFill>
                  <a:schemeClr val="tx1"/>
                </a:solidFill>
                <a:latin typeface="Lato" panose="020B0604020202020204" charset="-94"/>
              </a:rPr>
              <a:t>) Analysis</a:t>
            </a:r>
          </a:p>
        </p:txBody>
      </p:sp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F8168520-BFAA-2F44-8394-66FD8691E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122214"/>
              </p:ext>
            </p:extLst>
          </p:nvPr>
        </p:nvGraphicFramePr>
        <p:xfrm>
          <a:off x="438715" y="1739257"/>
          <a:ext cx="4540673" cy="1958855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837718">
                  <a:extLst>
                    <a:ext uri="{9D8B030D-6E8A-4147-A177-3AD203B41FA5}">
                      <a16:colId xmlns:a16="http://schemas.microsoft.com/office/drawing/2014/main" val="3269903348"/>
                    </a:ext>
                  </a:extLst>
                </a:gridCol>
                <a:gridCol w="740591">
                  <a:extLst>
                    <a:ext uri="{9D8B030D-6E8A-4147-A177-3AD203B41FA5}">
                      <a16:colId xmlns:a16="http://schemas.microsoft.com/office/drawing/2014/main" val="146354756"/>
                    </a:ext>
                  </a:extLst>
                </a:gridCol>
                <a:gridCol w="740591">
                  <a:extLst>
                    <a:ext uri="{9D8B030D-6E8A-4147-A177-3AD203B41FA5}">
                      <a16:colId xmlns:a16="http://schemas.microsoft.com/office/drawing/2014/main" val="1585839756"/>
                    </a:ext>
                  </a:extLst>
                </a:gridCol>
                <a:gridCol w="740591">
                  <a:extLst>
                    <a:ext uri="{9D8B030D-6E8A-4147-A177-3AD203B41FA5}">
                      <a16:colId xmlns:a16="http://schemas.microsoft.com/office/drawing/2014/main" val="411650440"/>
                    </a:ext>
                  </a:extLst>
                </a:gridCol>
                <a:gridCol w="740591">
                  <a:extLst>
                    <a:ext uri="{9D8B030D-6E8A-4147-A177-3AD203B41FA5}">
                      <a16:colId xmlns:a16="http://schemas.microsoft.com/office/drawing/2014/main" val="195988514"/>
                    </a:ext>
                  </a:extLst>
                </a:gridCol>
                <a:gridCol w="740591">
                  <a:extLst>
                    <a:ext uri="{9D8B030D-6E8A-4147-A177-3AD203B41FA5}">
                      <a16:colId xmlns:a16="http://schemas.microsoft.com/office/drawing/2014/main" val="2498859444"/>
                    </a:ext>
                  </a:extLst>
                </a:gridCol>
              </a:tblGrid>
              <a:tr h="243410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u="none" strike="noStrike" dirty="0"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Part Number</a:t>
                      </a:r>
                      <a:endParaRPr lang="tr-TR" sz="900" b="1" i="0" u="none" strike="noStrike" dirty="0">
                        <a:solidFill>
                          <a:srgbClr val="000000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12.05.2023</a:t>
                      </a:r>
                      <a:endParaRPr lang="tr-TR" sz="900" b="1" i="0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19.05.2023</a:t>
                      </a:r>
                      <a:endParaRPr lang="tr-TR" sz="900" b="1" i="0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26.05.2023</a:t>
                      </a:r>
                      <a:endParaRPr lang="tr-TR" sz="900" b="1" i="0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2.06.2023</a:t>
                      </a:r>
                      <a:endParaRPr lang="tr-TR" sz="900" b="1" i="0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Other</a:t>
                      </a:r>
                      <a: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</a:t>
                      </a:r>
                      <a:r>
                        <a:rPr lang="tr-TR" sz="9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Weeks</a:t>
                      </a:r>
                      <a:endParaRPr lang="tr-TR" sz="900" b="1" i="0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442802"/>
                  </a:ext>
                </a:extLst>
              </a:tr>
              <a:tr h="194064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X1</a:t>
                      </a:r>
                      <a:endParaRPr lang="tr-TR" sz="900" b="1" i="0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.  .  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91330"/>
                  </a:ext>
                </a:extLst>
              </a:tr>
              <a:tr h="199804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X2</a:t>
                      </a:r>
                      <a:endParaRPr lang="tr-TR" sz="900" b="1" i="0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 .  .  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7111467"/>
                  </a:ext>
                </a:extLst>
              </a:tr>
              <a:tr h="194064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X3</a:t>
                      </a:r>
                      <a:endParaRPr lang="tr-TR" sz="900" b="1" i="0" u="none" strike="noStrike" dirty="0">
                        <a:solidFill>
                          <a:schemeClr val="bg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  .  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368578"/>
                  </a:ext>
                </a:extLst>
              </a:tr>
              <a:tr h="194064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  .  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003597"/>
                  </a:ext>
                </a:extLst>
              </a:tr>
              <a:tr h="194064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48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  .  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147283"/>
                  </a:ext>
                </a:extLst>
              </a:tr>
              <a:tr h="194064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  .  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9011403"/>
                  </a:ext>
                </a:extLst>
              </a:tr>
              <a:tr h="194064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X7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78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  .  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855713"/>
                  </a:ext>
                </a:extLst>
              </a:tr>
              <a:tr h="351257">
                <a:tc>
                  <a:txBody>
                    <a:bodyPr/>
                    <a:lstStyle/>
                    <a:p>
                      <a:pPr algn="ctr" fontAlgn="b"/>
                      <a: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  <a:b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</a:br>
                      <a:r>
                        <a:rPr lang="tr-TR" sz="900" b="1" i="0" u="none" strike="noStrike" dirty="0">
                          <a:solidFill>
                            <a:schemeClr val="bg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185C5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  <a:b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</a:b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  <a:b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</a:b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  <a:b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</a:b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  <a:b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</a:br>
                      <a:r>
                        <a:rPr lang="tr-TR" sz="9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  <a:sym typeface="Arial"/>
                        </a:rPr>
                        <a:t>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tr-TR" sz="900" b="0" i="0" u="none" strike="noStrike" cap="none" dirty="0">
                        <a:solidFill>
                          <a:schemeClr val="tx1"/>
                        </a:solidFill>
                        <a:effectLst/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  <a:sym typeface="Arial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128956"/>
                  </a:ext>
                </a:extLst>
              </a:tr>
            </a:tbl>
          </a:graphicData>
        </a:graphic>
      </p:graphicFrame>
      <p:pic>
        <p:nvPicPr>
          <p:cNvPr id="12" name="Resim 10">
            <a:extLst>
              <a:ext uri="{FF2B5EF4-FFF2-40B4-BE49-F238E27FC236}">
                <a16:creationId xmlns:a16="http://schemas.microsoft.com/office/drawing/2014/main" id="{7312797B-72D0-0FE3-D70E-EC0C3C5215A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" t="9100" r="-12"/>
          <a:stretch/>
        </p:blipFill>
        <p:spPr bwMode="auto">
          <a:xfrm>
            <a:off x="5322626" y="891657"/>
            <a:ext cx="3427201" cy="14770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FE15B21-3246-D1C8-D6DE-F835FE02A821}"/>
              </a:ext>
            </a:extLst>
          </p:cNvPr>
          <p:cNvSpPr txBox="1"/>
          <p:nvPr/>
        </p:nvSpPr>
        <p:spPr>
          <a:xfrm>
            <a:off x="4636150" y="2121730"/>
            <a:ext cx="106084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spc="5" dirty="0">
                <a:solidFill>
                  <a:schemeClr val="tx1"/>
                </a:solidFill>
                <a:latin typeface="Lato" panose="020B0604020202020204" charset="-94"/>
              </a:rPr>
              <a:t>            </a:t>
            </a:r>
            <a:r>
              <a:rPr lang="tr-TR" sz="800" spc="5" dirty="0">
                <a:solidFill>
                  <a:schemeClr val="tx1"/>
                </a:solidFill>
                <a:latin typeface="Lato" panose="020B0604020202020204" charset="-94"/>
              </a:rPr>
              <a:t>2023</a:t>
            </a:r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42800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B0F518D5-E85B-C245-8A8D-81658F179E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pic>
        <p:nvPicPr>
          <p:cNvPr id="8" name="Resim 2">
            <a:extLst>
              <a:ext uri="{FF2B5EF4-FFF2-40B4-BE49-F238E27FC236}">
                <a16:creationId xmlns:a16="http://schemas.microsoft.com/office/drawing/2014/main" id="{79931559-B59F-9C40-8255-F497695DD6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17" y="764750"/>
            <a:ext cx="3261303" cy="3228571"/>
          </a:xfrm>
          <a:prstGeom prst="rect">
            <a:avLst/>
          </a:prstGeom>
        </p:spPr>
      </p:pic>
      <p:pic>
        <p:nvPicPr>
          <p:cNvPr id="9" name="Resim 3">
            <a:extLst>
              <a:ext uri="{FF2B5EF4-FFF2-40B4-BE49-F238E27FC236}">
                <a16:creationId xmlns:a16="http://schemas.microsoft.com/office/drawing/2014/main" id="{B71A3581-5FAA-204B-BA9B-32B3B965A5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0018" y="2857603"/>
            <a:ext cx="2117622" cy="2271436"/>
          </a:xfrm>
          <a:prstGeom prst="rect">
            <a:avLst/>
          </a:prstGeom>
        </p:spPr>
      </p:pic>
      <p:sp>
        <p:nvSpPr>
          <p:cNvPr id="10" name="Google Shape;124;p17">
            <a:extLst>
              <a:ext uri="{FF2B5EF4-FFF2-40B4-BE49-F238E27FC236}">
                <a16:creationId xmlns:a16="http://schemas.microsoft.com/office/drawing/2014/main" id="{E97BA087-6BB0-BB4F-B5EA-7767EDF818F5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SYSTEM ANALYSIS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11" name="Google Shape;94;p13">
            <a:extLst>
              <a:ext uri="{FF2B5EF4-FFF2-40B4-BE49-F238E27FC236}">
                <a16:creationId xmlns:a16="http://schemas.microsoft.com/office/drawing/2014/main" id="{EE89B4AE-4D11-2C49-9D5E-392066483FB1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MICRO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D8D9DB5E-12C9-4C44-BE51-35C209C025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8" t="-668" r="14365" b="668"/>
          <a:stretch/>
        </p:blipFill>
        <p:spPr>
          <a:xfrm>
            <a:off x="7108268" y="1725697"/>
            <a:ext cx="1998644" cy="2890334"/>
          </a:xfrm>
          <a:prstGeom prst="rect">
            <a:avLst/>
          </a:prstGeom>
        </p:spPr>
      </p:pic>
      <p:pic>
        <p:nvPicPr>
          <p:cNvPr id="13" name="Resim 12" descr="taşımak, nakletmek, tekerlek, araba lastiği, taşıt, araç içeren bir resim&#10;&#10;Açıklama otomatik olarak oluşturuldu">
            <a:extLst>
              <a:ext uri="{FF2B5EF4-FFF2-40B4-BE49-F238E27FC236}">
                <a16:creationId xmlns:a16="http://schemas.microsoft.com/office/drawing/2014/main" id="{20B7CBB9-94DB-3949-8BF4-CB34E235D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2189" y="3364143"/>
            <a:ext cx="1519622" cy="1519622"/>
          </a:xfrm>
          <a:prstGeom prst="rect">
            <a:avLst/>
          </a:prstGeom>
        </p:spPr>
      </p:pic>
      <p:cxnSp>
        <p:nvCxnSpPr>
          <p:cNvPr id="14" name="Düz Bağlayıcı 13">
            <a:extLst>
              <a:ext uri="{FF2B5EF4-FFF2-40B4-BE49-F238E27FC236}">
                <a16:creationId xmlns:a16="http://schemas.microsoft.com/office/drawing/2014/main" id="{75E5424C-036E-0C49-BB23-528D2AD46945}"/>
              </a:ext>
            </a:extLst>
          </p:cNvPr>
          <p:cNvCxnSpPr>
            <a:cxnSpLocks/>
          </p:cNvCxnSpPr>
          <p:nvPr/>
        </p:nvCxnSpPr>
        <p:spPr>
          <a:xfrm>
            <a:off x="5086916" y="4382378"/>
            <a:ext cx="21095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917B12FA-D694-FB4A-A000-F4AD80C6C940}"/>
              </a:ext>
            </a:extLst>
          </p:cNvPr>
          <p:cNvSpPr txBox="1"/>
          <p:nvPr/>
        </p:nvSpPr>
        <p:spPr>
          <a:xfrm>
            <a:off x="4131906" y="4534130"/>
            <a:ext cx="9870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Starting</a:t>
            </a:r>
            <a:r>
              <a:rPr lang="tr-TR" sz="800" dirty="0"/>
              <a:t> Point</a:t>
            </a:r>
          </a:p>
        </p:txBody>
      </p:sp>
      <p:sp>
        <p:nvSpPr>
          <p:cNvPr id="16" name="Metin kutusu 15">
            <a:extLst>
              <a:ext uri="{FF2B5EF4-FFF2-40B4-BE49-F238E27FC236}">
                <a16:creationId xmlns:a16="http://schemas.microsoft.com/office/drawing/2014/main" id="{C55C7D46-4589-2844-BD82-8A9C66F9E661}"/>
              </a:ext>
            </a:extLst>
          </p:cNvPr>
          <p:cNvSpPr txBox="1"/>
          <p:nvPr/>
        </p:nvSpPr>
        <p:spPr>
          <a:xfrm>
            <a:off x="4849228" y="4222442"/>
            <a:ext cx="292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A</a:t>
            </a:r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8A720403-791E-FB4F-9E1F-E959741F39EA}"/>
              </a:ext>
            </a:extLst>
          </p:cNvPr>
          <p:cNvSpPr txBox="1"/>
          <p:nvPr/>
        </p:nvSpPr>
        <p:spPr>
          <a:xfrm>
            <a:off x="7181279" y="4222442"/>
            <a:ext cx="260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B</a:t>
            </a:r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4443105E-F3E7-144E-8C83-B6FA2A09B4AC}"/>
              </a:ext>
            </a:extLst>
          </p:cNvPr>
          <p:cNvSpPr txBox="1"/>
          <p:nvPr/>
        </p:nvSpPr>
        <p:spPr>
          <a:xfrm>
            <a:off x="5210855" y="4400587"/>
            <a:ext cx="20889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800" dirty="0" err="1"/>
              <a:t>Distance</a:t>
            </a:r>
            <a:r>
              <a:rPr lang="tr-TR" sz="800" dirty="0"/>
              <a:t> </a:t>
            </a:r>
            <a:r>
              <a:rPr lang="tr-TR" sz="800" dirty="0" err="1"/>
              <a:t>between</a:t>
            </a:r>
            <a:r>
              <a:rPr lang="tr-TR" sz="800" dirty="0"/>
              <a:t>  A </a:t>
            </a:r>
            <a:r>
              <a:rPr lang="tr-TR" sz="800" dirty="0" err="1"/>
              <a:t>and</a:t>
            </a:r>
            <a:r>
              <a:rPr lang="tr-TR" sz="800" dirty="0"/>
              <a:t> B is 18m</a:t>
            </a: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2E9DA6E0-765D-EA4E-850D-5D0DC13DB3BC}"/>
              </a:ext>
            </a:extLst>
          </p:cNvPr>
          <p:cNvSpPr txBox="1"/>
          <p:nvPr/>
        </p:nvSpPr>
        <p:spPr>
          <a:xfrm>
            <a:off x="181123" y="109632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tr-TR" sz="1200" spc="5" dirty="0">
                <a:solidFill>
                  <a:schemeClr val="tx1"/>
                </a:solidFill>
                <a:latin typeface="Lato" panose="020B0604020202020204" charset="-94"/>
              </a:rPr>
              <a:t>a New </a:t>
            </a:r>
            <a:r>
              <a:rPr lang="tr-TR" sz="1200" spc="5" dirty="0" err="1">
                <a:solidFill>
                  <a:schemeClr val="tx1"/>
                </a:solidFill>
                <a:latin typeface="Lato" panose="020B0604020202020204" charset="-94"/>
              </a:rPr>
              <a:t>Warehouse</a:t>
            </a:r>
            <a:r>
              <a:rPr lang="tr-TR" sz="1200" spc="5" dirty="0">
                <a:solidFill>
                  <a:schemeClr val="tx1"/>
                </a:solidFill>
                <a:latin typeface="Lato" panose="020B0604020202020204" charset="-94"/>
              </a:rPr>
              <a:t> </a:t>
            </a:r>
            <a:r>
              <a:rPr lang="tr-TR" sz="1200" spc="5" dirty="0" err="1">
                <a:solidFill>
                  <a:schemeClr val="tx1"/>
                </a:solidFill>
                <a:latin typeface="Lato" panose="020B0604020202020204" charset="-94"/>
              </a:rPr>
              <a:t>Layout</a:t>
            </a:r>
            <a:endParaRPr lang="tr-TR" sz="1200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7D8DE1BE-7E07-5C43-8600-52B37C19F262}"/>
              </a:ext>
            </a:extLst>
          </p:cNvPr>
          <p:cNvSpPr txBox="1"/>
          <p:nvPr/>
        </p:nvSpPr>
        <p:spPr>
          <a:xfrm>
            <a:off x="5032587" y="1096322"/>
            <a:ext cx="34822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1165" lvl="6" indent="-342900">
              <a:spcBef>
                <a:spcPts val="365"/>
              </a:spcBef>
              <a:buClr>
                <a:srgbClr val="669999"/>
              </a:buClr>
              <a:buSzPct val="68181"/>
              <a:buFont typeface="Wingdings" panose="05000000000000000000" pitchFamily="2" charset="2"/>
              <a:buChar char="Ø"/>
              <a:tabLst>
                <a:tab pos="436245" algn="l"/>
                <a:tab pos="436880" algn="l"/>
                <a:tab pos="2489200" algn="l"/>
              </a:tabLst>
            </a:pPr>
            <a:r>
              <a:rPr lang="en-GB" sz="1200" spc="5" dirty="0" err="1">
                <a:solidFill>
                  <a:schemeClr val="tx1"/>
                </a:solidFill>
                <a:latin typeface="Lato" panose="020B0604020202020204" charset="-94"/>
              </a:rPr>
              <a:t>Layout</a:t>
            </a:r>
            <a:r>
              <a:rPr lang="en-GB" sz="1200" spc="5" dirty="0" err="1">
                <a:solidFill>
                  <a:schemeClr val="tx1"/>
                </a:solidFill>
                <a:latin typeface="Lato" panose="020B0604020202020204" charset="-94"/>
                <a:sym typeface="Wingdings" panose="05000000000000000000" pitchFamily="2" charset="2"/>
              </a:rPr>
              <a:t>Distance</a:t>
            </a:r>
            <a:r>
              <a:rPr lang="en-GB" sz="1200" spc="5" dirty="0">
                <a:solidFill>
                  <a:schemeClr val="tx1"/>
                </a:solidFill>
                <a:latin typeface="Lato" panose="020B0604020202020204" charset="-94"/>
                <a:sym typeface="Wingdings" panose="05000000000000000000" pitchFamily="2" charset="2"/>
              </a:rPr>
              <a:t> Matrix (1320 locations)</a:t>
            </a:r>
            <a:endParaRPr lang="tr-TR" sz="1200" spc="5" dirty="0">
              <a:solidFill>
                <a:schemeClr val="tx1"/>
              </a:solidFill>
              <a:latin typeface="Lato" panose="020B0604020202020204" charset="-94"/>
            </a:endParaRPr>
          </a:p>
        </p:txBody>
      </p:sp>
      <p:pic>
        <p:nvPicPr>
          <p:cNvPr id="7" name="object 48">
            <a:extLst>
              <a:ext uri="{FF2B5EF4-FFF2-40B4-BE49-F238E27FC236}">
                <a16:creationId xmlns:a16="http://schemas.microsoft.com/office/drawing/2014/main" id="{1CF20C5E-D3E3-BF12-349D-5FE7953D9171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4FE366D9-D809-8090-4AB6-3535D63E7D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41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69407-E06E-B5D0-9655-6B7D6C24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584682"/>
            <a:ext cx="7239000" cy="2819400"/>
          </a:xfrm>
          <a:prstGeom prst="rect">
            <a:avLst/>
          </a:prstGeom>
        </p:spPr>
      </p:pic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675" y="382723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b="1" dirty="0">
                <a:solidFill>
                  <a:schemeClr val="accent1"/>
                </a:solidFill>
              </a:rPr>
              <a:t>PROBLEM DEFINITION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67353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dirty="0"/>
          </a:p>
        </p:txBody>
      </p:sp>
      <p:pic>
        <p:nvPicPr>
          <p:cNvPr id="5" name="Picture 4" descr="A picture containing indoor, ceiling, building&#10;&#10;Description automatically generated">
            <a:extLst>
              <a:ext uri="{FF2B5EF4-FFF2-40B4-BE49-F238E27FC236}">
                <a16:creationId xmlns:a16="http://schemas.microsoft.com/office/drawing/2014/main" id="{240C9A6E-B31A-896D-386D-A2F6552FDC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650999"/>
            <a:ext cx="7086600" cy="2685132"/>
          </a:xfrm>
          <a:prstGeom prst="rect">
            <a:avLst/>
          </a:prstGeom>
        </p:spPr>
      </p:pic>
      <p:pic>
        <p:nvPicPr>
          <p:cNvPr id="3" name="object 48">
            <a:extLst>
              <a:ext uri="{FF2B5EF4-FFF2-40B4-BE49-F238E27FC236}">
                <a16:creationId xmlns:a16="http://schemas.microsoft.com/office/drawing/2014/main" id="{7B6F37D5-3222-0DBC-1298-29076435D2FF}"/>
              </a:ext>
            </a:extLst>
          </p:cNvPr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EE7C4117-E09A-424E-3FBF-2957A05E50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777779"/>
            <a:ext cx="408493" cy="3657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B964C-DD9B-31C9-BBD9-4BC06426D862}"/>
              </a:ext>
            </a:extLst>
          </p:cNvPr>
          <p:cNvSpPr txBox="1"/>
          <p:nvPr/>
        </p:nvSpPr>
        <p:spPr>
          <a:xfrm>
            <a:off x="2067943" y="4960639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411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4A579C55-548B-EE3A-0D87-9538A968326A}"/>
              </a:ext>
            </a:extLst>
          </p:cNvPr>
          <p:cNvSpPr txBox="1"/>
          <p:nvPr/>
        </p:nvSpPr>
        <p:spPr>
          <a:xfrm>
            <a:off x="563153" y="3127604"/>
            <a:ext cx="18920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Random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use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of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locations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03D715-6490-16D5-1612-76322C50E508}"/>
              </a:ext>
            </a:extLst>
          </p:cNvPr>
          <p:cNvSpPr txBox="1"/>
          <p:nvPr/>
        </p:nvSpPr>
        <p:spPr>
          <a:xfrm>
            <a:off x="3251392" y="2432906"/>
            <a:ext cx="17782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Work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safety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problems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4E6C53-23A7-336F-03F2-6B216125D912}"/>
              </a:ext>
            </a:extLst>
          </p:cNvPr>
          <p:cNvSpPr txBox="1"/>
          <p:nvPr/>
        </p:nvSpPr>
        <p:spPr>
          <a:xfrm>
            <a:off x="3040804" y="1763945"/>
            <a:ext cx="1934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Pick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and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place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operations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</a:p>
          <a:p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are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not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scheduled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1A70AF-EE46-A3BF-B821-B508B2608493}"/>
              </a:ext>
            </a:extLst>
          </p:cNvPr>
          <p:cNvSpPr txBox="1"/>
          <p:nvPr/>
        </p:nvSpPr>
        <p:spPr>
          <a:xfrm>
            <a:off x="194456" y="2440069"/>
            <a:ext cx="20956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Some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required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data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are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not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collected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EAAFFF-24B0-F5B9-CD9A-27192200A512}"/>
              </a:ext>
            </a:extLst>
          </p:cNvPr>
          <p:cNvSpPr txBox="1"/>
          <p:nvPr/>
        </p:nvSpPr>
        <p:spPr>
          <a:xfrm>
            <a:off x="13702" y="1916793"/>
            <a:ext cx="28521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>
              <a:spcBef>
                <a:spcPts val="600"/>
              </a:spcBef>
              <a:buClr>
                <a:schemeClr val="accent6"/>
              </a:buClr>
              <a:buSzPts val="2000"/>
            </a:pP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Collected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data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are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either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not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stored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an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easy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format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not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accessable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36458E-1913-2144-F720-85E66C9091FB}"/>
              </a:ext>
            </a:extLst>
          </p:cNvPr>
          <p:cNvSpPr txBox="1"/>
          <p:nvPr/>
        </p:nvSpPr>
        <p:spPr>
          <a:xfrm>
            <a:off x="3561348" y="1016897"/>
            <a:ext cx="12242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000" spc="5" dirty="0">
                <a:solidFill>
                  <a:schemeClr val="tx1"/>
                </a:solidFill>
                <a:latin typeface="Lato" panose="020B0604020202020204" charset="-94"/>
              </a:rPr>
              <a:t>Fishbone Diagram</a:t>
            </a:r>
            <a:endParaRPr lang="tr-TR" dirty="0"/>
          </a:p>
        </p:txBody>
      </p:sp>
      <p:pic>
        <p:nvPicPr>
          <p:cNvPr id="6" name="object 48">
            <a:extLst>
              <a:ext uri="{FF2B5EF4-FFF2-40B4-BE49-F238E27FC236}">
                <a16:creationId xmlns:a16="http://schemas.microsoft.com/office/drawing/2014/main" id="{980EFA46-E80E-0737-415F-867D6A038CE5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3AF58244-BD8B-9202-5B4A-2496B358C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96933"/>
            <a:ext cx="408493" cy="365721"/>
          </a:xfrm>
          <a:prstGeom prst="rect">
            <a:avLst/>
          </a:prstGeom>
        </p:spPr>
      </p:pic>
      <p:sp>
        <p:nvSpPr>
          <p:cNvPr id="8" name="Metin Kutusu 6">
            <a:extLst>
              <a:ext uri="{FF2B5EF4-FFF2-40B4-BE49-F238E27FC236}">
                <a16:creationId xmlns:a16="http://schemas.microsoft.com/office/drawing/2014/main" id="{815A47D3-FABE-5AFB-B200-71C89B167F5D}"/>
              </a:ext>
            </a:extLst>
          </p:cNvPr>
          <p:cNvSpPr txBox="1"/>
          <p:nvPr/>
        </p:nvSpPr>
        <p:spPr>
          <a:xfrm>
            <a:off x="735116" y="1301898"/>
            <a:ext cx="2261235" cy="391795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2">
                <a:lumMod val="5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sz="12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Data </a:t>
            </a:r>
            <a:r>
              <a:rPr lang="tr-TR" sz="1200" b="1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accessibility</a:t>
            </a:r>
            <a:r>
              <a:rPr lang="tr-TR" sz="12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b="1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tr-TR" sz="1200" b="1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b="1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analysis</a:t>
            </a:r>
            <a:endParaRPr lang="en-US" sz="1200" b="1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Metin Kutusu 10">
            <a:extLst>
              <a:ext uri="{FF2B5EF4-FFF2-40B4-BE49-F238E27FC236}">
                <a16:creationId xmlns:a16="http://schemas.microsoft.com/office/drawing/2014/main" id="{9DBE2BF2-CC26-EDF5-6D8B-7AE3FD1C53AA}"/>
              </a:ext>
            </a:extLst>
          </p:cNvPr>
          <p:cNvSpPr txBox="1"/>
          <p:nvPr/>
        </p:nvSpPr>
        <p:spPr>
          <a:xfrm>
            <a:off x="3190901" y="1293855"/>
            <a:ext cx="1934845" cy="391795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2">
                <a:lumMod val="5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Pick</a:t>
            </a:r>
            <a:r>
              <a:rPr lang="tr-TR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</a:t>
            </a:r>
            <a:r>
              <a:rPr lang="tr-TR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place</a:t>
            </a:r>
            <a:r>
              <a:rPr lang="tr-TR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operations</a:t>
            </a:r>
            <a:endParaRPr lang="en-US" sz="12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Metin Kutusu 10">
            <a:extLst>
              <a:ext uri="{FF2B5EF4-FFF2-40B4-BE49-F238E27FC236}">
                <a16:creationId xmlns:a16="http://schemas.microsoft.com/office/drawing/2014/main" id="{730C0A87-265E-ADE4-D9A3-BD62D67B3DBF}"/>
              </a:ext>
            </a:extLst>
          </p:cNvPr>
          <p:cNvSpPr txBox="1"/>
          <p:nvPr/>
        </p:nvSpPr>
        <p:spPr>
          <a:xfrm>
            <a:off x="5295410" y="1297810"/>
            <a:ext cx="2253173" cy="391795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2">
                <a:lumMod val="5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tr-TR" b="1" dirty="0"/>
              <a:t>No </a:t>
            </a:r>
            <a:r>
              <a:rPr lang="tr-TR" b="1" dirty="0" err="1"/>
              <a:t>policy</a:t>
            </a:r>
            <a:r>
              <a:rPr lang="tr-TR" b="1" dirty="0"/>
              <a:t> </a:t>
            </a:r>
            <a:r>
              <a:rPr lang="tr-TR" b="1" dirty="0" err="1"/>
              <a:t>for</a:t>
            </a:r>
            <a:r>
              <a:rPr lang="tr-TR" b="1" dirty="0"/>
              <a:t> </a:t>
            </a:r>
            <a:r>
              <a:rPr lang="tr-TR" b="1" dirty="0" err="1"/>
              <a:t>picking</a:t>
            </a:r>
            <a:r>
              <a:rPr lang="tr-TR" b="1" dirty="0"/>
              <a:t> </a:t>
            </a:r>
            <a:r>
              <a:rPr lang="tr-TR" b="1" dirty="0" err="1"/>
              <a:t>like</a:t>
            </a:r>
            <a:r>
              <a:rPr lang="tr-TR" b="1" dirty="0"/>
              <a:t> FIFO</a:t>
            </a:r>
            <a:endParaRPr lang="en-US" b="1" dirty="0"/>
          </a:p>
        </p:txBody>
      </p:sp>
      <p:sp>
        <p:nvSpPr>
          <p:cNvPr id="12" name="Metin Kutusu 8">
            <a:extLst>
              <a:ext uri="{FF2B5EF4-FFF2-40B4-BE49-F238E27FC236}">
                <a16:creationId xmlns:a16="http://schemas.microsoft.com/office/drawing/2014/main" id="{55DB47FF-DABC-057B-E8CC-227460CE7E4B}"/>
              </a:ext>
            </a:extLst>
          </p:cNvPr>
          <p:cNvSpPr txBox="1"/>
          <p:nvPr/>
        </p:nvSpPr>
        <p:spPr>
          <a:xfrm>
            <a:off x="4124213" y="4159366"/>
            <a:ext cx="2911695" cy="40005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2">
                <a:lumMod val="5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Manual Routing </a:t>
            </a:r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by</a:t>
            </a:r>
            <a:r>
              <a:rPr lang="tr-TR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tr-TR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forklift </a:t>
            </a:r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operator</a:t>
            </a:r>
            <a:endParaRPr lang="en-US" sz="12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4" name="Düz Bağlayıcı 2">
            <a:extLst>
              <a:ext uri="{FF2B5EF4-FFF2-40B4-BE49-F238E27FC236}">
                <a16:creationId xmlns:a16="http://schemas.microsoft.com/office/drawing/2014/main" id="{71761751-B4E9-B3B6-A780-3ECF923564B9}"/>
              </a:ext>
            </a:extLst>
          </p:cNvPr>
          <p:cNvCxnSpPr>
            <a:cxnSpLocks/>
          </p:cNvCxnSpPr>
          <p:nvPr/>
        </p:nvCxnSpPr>
        <p:spPr>
          <a:xfrm>
            <a:off x="476744" y="2987447"/>
            <a:ext cx="784024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Düz Bağlayıcı 11">
            <a:extLst>
              <a:ext uri="{FF2B5EF4-FFF2-40B4-BE49-F238E27FC236}">
                <a16:creationId xmlns:a16="http://schemas.microsoft.com/office/drawing/2014/main" id="{67F19169-E5CE-2ABE-235A-B16409EEC27C}"/>
              </a:ext>
            </a:extLst>
          </p:cNvPr>
          <p:cNvCxnSpPr>
            <a:cxnSpLocks/>
          </p:cNvCxnSpPr>
          <p:nvPr/>
        </p:nvCxnSpPr>
        <p:spPr>
          <a:xfrm>
            <a:off x="2753264" y="1687209"/>
            <a:ext cx="688317" cy="130023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Düz Bağlayıcı 11">
            <a:extLst>
              <a:ext uri="{FF2B5EF4-FFF2-40B4-BE49-F238E27FC236}">
                <a16:creationId xmlns:a16="http://schemas.microsoft.com/office/drawing/2014/main" id="{E01A7C9D-2426-C2C5-9D3C-3E891AA32911}"/>
              </a:ext>
            </a:extLst>
          </p:cNvPr>
          <p:cNvCxnSpPr>
            <a:cxnSpLocks/>
          </p:cNvCxnSpPr>
          <p:nvPr/>
        </p:nvCxnSpPr>
        <p:spPr>
          <a:xfrm flipV="1">
            <a:off x="3044254" y="3007830"/>
            <a:ext cx="315099" cy="119559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Düz Bağlayıcı 11">
            <a:extLst>
              <a:ext uri="{FF2B5EF4-FFF2-40B4-BE49-F238E27FC236}">
                <a16:creationId xmlns:a16="http://schemas.microsoft.com/office/drawing/2014/main" id="{974AB098-A1A1-A91B-B282-4F16FD76337C}"/>
              </a:ext>
            </a:extLst>
          </p:cNvPr>
          <p:cNvCxnSpPr>
            <a:cxnSpLocks/>
          </p:cNvCxnSpPr>
          <p:nvPr/>
        </p:nvCxnSpPr>
        <p:spPr>
          <a:xfrm flipV="1">
            <a:off x="6762721" y="2980585"/>
            <a:ext cx="315099" cy="1195596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Bağlayıcı 1">
            <a:extLst>
              <a:ext uri="{FF2B5EF4-FFF2-40B4-BE49-F238E27FC236}">
                <a16:creationId xmlns:a16="http://schemas.microsoft.com/office/drawing/2014/main" id="{CD8A7727-0D13-2C4B-7F4A-CC90A2DC0A4C}"/>
              </a:ext>
            </a:extLst>
          </p:cNvPr>
          <p:cNvCxnSpPr>
            <a:cxnSpLocks/>
          </p:cNvCxnSpPr>
          <p:nvPr/>
        </p:nvCxnSpPr>
        <p:spPr>
          <a:xfrm>
            <a:off x="2298403" y="2587998"/>
            <a:ext cx="952989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Düz Bağlayıcı 1">
            <a:extLst>
              <a:ext uri="{FF2B5EF4-FFF2-40B4-BE49-F238E27FC236}">
                <a16:creationId xmlns:a16="http://schemas.microsoft.com/office/drawing/2014/main" id="{44BC1C53-FCF1-9E76-307D-1F90F11B4BFA}"/>
              </a:ext>
            </a:extLst>
          </p:cNvPr>
          <p:cNvCxnSpPr/>
          <p:nvPr/>
        </p:nvCxnSpPr>
        <p:spPr>
          <a:xfrm>
            <a:off x="2605562" y="2186095"/>
            <a:ext cx="401955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Düz Bağlayıcı 1">
            <a:extLst>
              <a:ext uri="{FF2B5EF4-FFF2-40B4-BE49-F238E27FC236}">
                <a16:creationId xmlns:a16="http://schemas.microsoft.com/office/drawing/2014/main" id="{38B8CCAE-E47A-67FA-9A56-579F579C0262}"/>
              </a:ext>
            </a:extLst>
          </p:cNvPr>
          <p:cNvCxnSpPr>
            <a:cxnSpLocks/>
          </p:cNvCxnSpPr>
          <p:nvPr/>
        </p:nvCxnSpPr>
        <p:spPr>
          <a:xfrm>
            <a:off x="4396866" y="2125623"/>
            <a:ext cx="589682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D2FA25F-A136-7C5D-FFD6-7E89A60ECE4B}"/>
              </a:ext>
            </a:extLst>
          </p:cNvPr>
          <p:cNvSpPr txBox="1"/>
          <p:nvPr/>
        </p:nvSpPr>
        <p:spPr>
          <a:xfrm>
            <a:off x="5359968" y="1801510"/>
            <a:ext cx="20861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Random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entry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and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exit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of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the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products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B65458B-C54B-B8EB-82C6-3063779741C6}"/>
              </a:ext>
            </a:extLst>
          </p:cNvPr>
          <p:cNvSpPr txBox="1"/>
          <p:nvPr/>
        </p:nvSpPr>
        <p:spPr>
          <a:xfrm>
            <a:off x="5359968" y="2361499"/>
            <a:ext cx="23402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It may cause the products to be kept  in inventory for a long time and become deformed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cxnSp>
        <p:nvCxnSpPr>
          <p:cNvPr id="54" name="Düz Bağlayıcı 1">
            <a:extLst>
              <a:ext uri="{FF2B5EF4-FFF2-40B4-BE49-F238E27FC236}">
                <a16:creationId xmlns:a16="http://schemas.microsoft.com/office/drawing/2014/main" id="{33989D89-6160-ECFE-95B3-A933EB974F4F}"/>
              </a:ext>
            </a:extLst>
          </p:cNvPr>
          <p:cNvCxnSpPr/>
          <p:nvPr/>
        </p:nvCxnSpPr>
        <p:spPr>
          <a:xfrm>
            <a:off x="7035908" y="2120049"/>
            <a:ext cx="401955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Düz Bağlayıcı 1">
            <a:extLst>
              <a:ext uri="{FF2B5EF4-FFF2-40B4-BE49-F238E27FC236}">
                <a16:creationId xmlns:a16="http://schemas.microsoft.com/office/drawing/2014/main" id="{9782FECC-F54E-8F1B-2E2D-B0D5ED494A0F}"/>
              </a:ext>
            </a:extLst>
          </p:cNvPr>
          <p:cNvCxnSpPr>
            <a:cxnSpLocks/>
          </p:cNvCxnSpPr>
          <p:nvPr/>
        </p:nvCxnSpPr>
        <p:spPr>
          <a:xfrm>
            <a:off x="7348166" y="2684664"/>
            <a:ext cx="400834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Düz Bağlayıcı 11">
            <a:extLst>
              <a:ext uri="{FF2B5EF4-FFF2-40B4-BE49-F238E27FC236}">
                <a16:creationId xmlns:a16="http://schemas.microsoft.com/office/drawing/2014/main" id="{6E8C9FFC-84E9-B3B6-1132-523495A4509A}"/>
              </a:ext>
            </a:extLst>
          </p:cNvPr>
          <p:cNvCxnSpPr>
            <a:cxnSpLocks/>
          </p:cNvCxnSpPr>
          <p:nvPr/>
        </p:nvCxnSpPr>
        <p:spPr>
          <a:xfrm>
            <a:off x="4742371" y="1685650"/>
            <a:ext cx="688317" cy="130023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Düz Bağlayıcı 11">
            <a:extLst>
              <a:ext uri="{FF2B5EF4-FFF2-40B4-BE49-F238E27FC236}">
                <a16:creationId xmlns:a16="http://schemas.microsoft.com/office/drawing/2014/main" id="{20C6BD73-753B-CA00-C2CD-BA3C4ADE2580}"/>
              </a:ext>
            </a:extLst>
          </p:cNvPr>
          <p:cNvCxnSpPr>
            <a:cxnSpLocks/>
          </p:cNvCxnSpPr>
          <p:nvPr/>
        </p:nvCxnSpPr>
        <p:spPr>
          <a:xfrm>
            <a:off x="7185582" y="1685650"/>
            <a:ext cx="736421" cy="132218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Düz Bağlayıcı 1">
            <a:extLst>
              <a:ext uri="{FF2B5EF4-FFF2-40B4-BE49-F238E27FC236}">
                <a16:creationId xmlns:a16="http://schemas.microsoft.com/office/drawing/2014/main" id="{096162FF-230F-C405-6493-890CACB29264}"/>
              </a:ext>
            </a:extLst>
          </p:cNvPr>
          <p:cNvCxnSpPr>
            <a:cxnSpLocks/>
          </p:cNvCxnSpPr>
          <p:nvPr/>
        </p:nvCxnSpPr>
        <p:spPr>
          <a:xfrm>
            <a:off x="4889203" y="2587998"/>
            <a:ext cx="323933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Üçgen 16">
            <a:extLst>
              <a:ext uri="{FF2B5EF4-FFF2-40B4-BE49-F238E27FC236}">
                <a16:creationId xmlns:a16="http://schemas.microsoft.com/office/drawing/2014/main" id="{0DF22A5F-67BF-D90A-B2EA-2A5EE81ACB4E}"/>
              </a:ext>
            </a:extLst>
          </p:cNvPr>
          <p:cNvSpPr/>
          <p:nvPr/>
        </p:nvSpPr>
        <p:spPr>
          <a:xfrm rot="5400000">
            <a:off x="7840235" y="2449778"/>
            <a:ext cx="1464303" cy="1162028"/>
          </a:xfrm>
          <a:prstGeom prst="triangle">
            <a:avLst>
              <a:gd name="adj" fmla="val 49706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84B2B9-1BB8-F6BA-8B74-6E7E861982B8}"/>
              </a:ext>
            </a:extLst>
          </p:cNvPr>
          <p:cNvSpPr txBox="1"/>
          <p:nvPr/>
        </p:nvSpPr>
        <p:spPr>
          <a:xfrm>
            <a:off x="7928690" y="257434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Chaotic</a:t>
            </a:r>
            <a:r>
              <a:rPr lang="tr-TR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warehouse</a:t>
            </a:r>
            <a:r>
              <a:rPr lang="tr-TR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</a:p>
          <a:p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management</a:t>
            </a:r>
            <a:r>
              <a:rPr lang="tr-TR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!</a:t>
            </a:r>
            <a:endParaRPr lang="en-US" sz="12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1" name="Metin Kutusu 9">
            <a:extLst>
              <a:ext uri="{FF2B5EF4-FFF2-40B4-BE49-F238E27FC236}">
                <a16:creationId xmlns:a16="http://schemas.microsoft.com/office/drawing/2014/main" id="{EE5CBB51-65F5-0829-C8D3-CBA5C437A966}"/>
              </a:ext>
            </a:extLst>
          </p:cNvPr>
          <p:cNvSpPr txBox="1"/>
          <p:nvPr/>
        </p:nvSpPr>
        <p:spPr>
          <a:xfrm>
            <a:off x="1144556" y="4172691"/>
            <a:ext cx="2000250" cy="400050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>
            <a:solidFill>
              <a:schemeClr val="bg2">
                <a:lumMod val="5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Unknown</a:t>
            </a:r>
            <a:r>
              <a:rPr lang="tr-TR" sz="1200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SKU </a:t>
            </a:r>
            <a:r>
              <a:rPr lang="tr-TR" sz="1200" b="1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locations</a:t>
            </a:r>
            <a:endParaRPr lang="en-US" sz="12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64" name="Düz Bağlayıcı 36">
            <a:extLst>
              <a:ext uri="{FF2B5EF4-FFF2-40B4-BE49-F238E27FC236}">
                <a16:creationId xmlns:a16="http://schemas.microsoft.com/office/drawing/2014/main" id="{E619E679-327D-29B5-1B6F-29D1B3C1DABC}"/>
              </a:ext>
            </a:extLst>
          </p:cNvPr>
          <p:cNvCxnSpPr>
            <a:cxnSpLocks/>
          </p:cNvCxnSpPr>
          <p:nvPr/>
        </p:nvCxnSpPr>
        <p:spPr>
          <a:xfrm>
            <a:off x="2347798" y="3276864"/>
            <a:ext cx="906546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Düz Bağlayıcı 34">
            <a:extLst>
              <a:ext uri="{FF2B5EF4-FFF2-40B4-BE49-F238E27FC236}">
                <a16:creationId xmlns:a16="http://schemas.microsoft.com/office/drawing/2014/main" id="{6D84DF19-362A-9359-7267-3C92C4875F3F}"/>
              </a:ext>
            </a:extLst>
          </p:cNvPr>
          <p:cNvCxnSpPr/>
          <p:nvPr/>
        </p:nvCxnSpPr>
        <p:spPr>
          <a:xfrm>
            <a:off x="2698129" y="3972762"/>
            <a:ext cx="37846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1C8F5D3-573C-DD7A-53E2-F5F625FB8A49}"/>
              </a:ext>
            </a:extLst>
          </p:cNvPr>
          <p:cNvSpPr txBox="1"/>
          <p:nvPr/>
        </p:nvSpPr>
        <p:spPr>
          <a:xfrm>
            <a:off x="241786" y="3490879"/>
            <a:ext cx="24151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SKU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locations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are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not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monitored</a:t>
            </a:r>
            <a:endParaRPr lang="tr-TR" sz="12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0919E9F-BD26-BC9D-44CF-49E8B88D1F9E}"/>
              </a:ext>
            </a:extLst>
          </p:cNvPr>
          <p:cNvSpPr txBox="1"/>
          <p:nvPr/>
        </p:nvSpPr>
        <p:spPr>
          <a:xfrm>
            <a:off x="566137" y="3815238"/>
            <a:ext cx="20908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Not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easy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access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to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products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182EB8-98AE-323B-97CA-9E0999D46426}"/>
              </a:ext>
            </a:extLst>
          </p:cNvPr>
          <p:cNvSpPr txBox="1"/>
          <p:nvPr/>
        </p:nvSpPr>
        <p:spPr>
          <a:xfrm>
            <a:off x="4189826" y="3190022"/>
            <a:ext cx="23402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Redundant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forklift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movement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3A22F2D-DECB-E4EE-B97A-6705CEB82C82}"/>
              </a:ext>
            </a:extLst>
          </p:cNvPr>
          <p:cNvSpPr txBox="1"/>
          <p:nvPr/>
        </p:nvSpPr>
        <p:spPr>
          <a:xfrm>
            <a:off x="4311034" y="3657782"/>
            <a:ext cx="15463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</a:rPr>
              <a:t>Extra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</a:rPr>
              <a:t> transport time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</a:endParaRPr>
          </a:p>
        </p:txBody>
      </p:sp>
      <p:cxnSp>
        <p:nvCxnSpPr>
          <p:cNvPr id="76" name="Düz Bağlayıcı 36">
            <a:extLst>
              <a:ext uri="{FF2B5EF4-FFF2-40B4-BE49-F238E27FC236}">
                <a16:creationId xmlns:a16="http://schemas.microsoft.com/office/drawing/2014/main" id="{70850628-0382-10A9-F235-C8126FF7FB7B}"/>
              </a:ext>
            </a:extLst>
          </p:cNvPr>
          <p:cNvCxnSpPr>
            <a:cxnSpLocks/>
          </p:cNvCxnSpPr>
          <p:nvPr/>
        </p:nvCxnSpPr>
        <p:spPr>
          <a:xfrm flipV="1">
            <a:off x="6426535" y="3356941"/>
            <a:ext cx="556848" cy="8662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Düz Bağlayıcı 35">
            <a:extLst>
              <a:ext uri="{FF2B5EF4-FFF2-40B4-BE49-F238E27FC236}">
                <a16:creationId xmlns:a16="http://schemas.microsoft.com/office/drawing/2014/main" id="{7B78F55E-8492-7AB5-AA4B-C1FC76F24784}"/>
              </a:ext>
            </a:extLst>
          </p:cNvPr>
          <p:cNvCxnSpPr>
            <a:cxnSpLocks/>
          </p:cNvCxnSpPr>
          <p:nvPr/>
        </p:nvCxnSpPr>
        <p:spPr>
          <a:xfrm>
            <a:off x="5895043" y="3811134"/>
            <a:ext cx="97557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Google Shape;124;p17">
            <a:extLst>
              <a:ext uri="{FF2B5EF4-FFF2-40B4-BE49-F238E27FC236}">
                <a16:creationId xmlns:a16="http://schemas.microsoft.com/office/drawing/2014/main" id="{17D1DD65-7E72-2CC3-3E36-6C8073CE6349}"/>
              </a:ext>
            </a:extLst>
          </p:cNvPr>
          <p:cNvSpPr txBox="1">
            <a:spLocks/>
          </p:cNvSpPr>
          <p:nvPr/>
        </p:nvSpPr>
        <p:spPr>
          <a:xfrm>
            <a:off x="901788" y="-6256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PROBLEM DEFINITION </a:t>
            </a:r>
            <a:endParaRPr lang="tr-TR" sz="4400" b="1" dirty="0">
              <a:solidFill>
                <a:schemeClr val="accent1"/>
              </a:solidFill>
            </a:endParaRPr>
          </a:p>
        </p:txBody>
      </p:sp>
      <p:sp>
        <p:nvSpPr>
          <p:cNvPr id="16" name="Google Shape;94;p13">
            <a:extLst>
              <a:ext uri="{FF2B5EF4-FFF2-40B4-BE49-F238E27FC236}">
                <a16:creationId xmlns:a16="http://schemas.microsoft.com/office/drawing/2014/main" id="{C8AC68DD-F576-8F33-C642-3281CD920849}"/>
              </a:ext>
            </a:extLst>
          </p:cNvPr>
          <p:cNvSpPr txBox="1"/>
          <p:nvPr/>
        </p:nvSpPr>
        <p:spPr>
          <a:xfrm>
            <a:off x="1207907" y="604083"/>
            <a:ext cx="4840573" cy="46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accent1"/>
                </a:solidFill>
                <a:latin typeface="Raleway"/>
                <a:sym typeface="Lato"/>
              </a:rPr>
              <a:t>Symptoms</a:t>
            </a:r>
            <a:endParaRPr dirty="0">
              <a:solidFill>
                <a:schemeClr val="accent1"/>
              </a:solidFill>
              <a:latin typeface="Raleway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7D7524-1A8E-1E03-2B1B-9718E19E5C2A}"/>
              </a:ext>
            </a:extLst>
          </p:cNvPr>
          <p:cNvSpPr txBox="1"/>
          <p:nvPr/>
        </p:nvSpPr>
        <p:spPr>
          <a:xfrm>
            <a:off x="2068068" y="4895017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  <p:cxnSp>
        <p:nvCxnSpPr>
          <p:cNvPr id="13" name="Düz Bağlayıcı 12">
            <a:extLst>
              <a:ext uri="{FF2B5EF4-FFF2-40B4-BE49-F238E27FC236}">
                <a16:creationId xmlns:a16="http://schemas.microsoft.com/office/drawing/2014/main" id="{28D23CA8-1C6C-DB46-B5DD-622D11C50C57}"/>
              </a:ext>
            </a:extLst>
          </p:cNvPr>
          <p:cNvCxnSpPr/>
          <p:nvPr/>
        </p:nvCxnSpPr>
        <p:spPr>
          <a:xfrm flipH="1">
            <a:off x="2605562" y="3657782"/>
            <a:ext cx="59624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526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D69407-E06E-B5D0-9655-6B7D6C24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75" y="584681"/>
            <a:ext cx="7239000" cy="2819400"/>
          </a:xfrm>
          <a:prstGeom prst="rect">
            <a:avLst/>
          </a:prstGeom>
        </p:spPr>
      </p:pic>
      <p:sp>
        <p:nvSpPr>
          <p:cNvPr id="111" name="Google Shape;111;p15"/>
          <p:cNvSpPr txBox="1">
            <a:spLocks noGrp="1"/>
          </p:cNvSpPr>
          <p:nvPr>
            <p:ph type="ctrTitle"/>
          </p:nvPr>
        </p:nvSpPr>
        <p:spPr>
          <a:xfrm>
            <a:off x="685675" y="3827231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tr-TR" sz="7200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800" b="1" dirty="0">
                <a:solidFill>
                  <a:schemeClr val="accent1"/>
                </a:solidFill>
              </a:rPr>
              <a:t>LITERATURE REVIEW</a:t>
            </a:r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-125" y="4673531"/>
            <a:ext cx="91440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dirty="0"/>
          </a:p>
        </p:txBody>
      </p:sp>
      <p:pic>
        <p:nvPicPr>
          <p:cNvPr id="3" name="object 48">
            <a:extLst>
              <a:ext uri="{FF2B5EF4-FFF2-40B4-BE49-F238E27FC236}">
                <a16:creationId xmlns:a16="http://schemas.microsoft.com/office/drawing/2014/main" id="{BF3ED33C-D74F-9CED-BDD9-12307BBF162E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25" y="0"/>
            <a:ext cx="408493" cy="365722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A073FC0-980F-4BE4-A248-0F2869648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777779"/>
            <a:ext cx="408493" cy="3657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181AA3-3829-5637-E61B-81CCDE58C13D}"/>
              </a:ext>
            </a:extLst>
          </p:cNvPr>
          <p:cNvSpPr txBox="1">
            <a:spLocks/>
          </p:cNvSpPr>
          <p:nvPr/>
        </p:nvSpPr>
        <p:spPr>
          <a:xfrm>
            <a:off x="952375" y="699655"/>
            <a:ext cx="2196070" cy="48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Warehouse</a:t>
            </a:r>
            <a:endParaRPr lang="en-GB" sz="2800" b="1" dirty="0">
              <a:solidFill>
                <a:schemeClr val="accent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F05140-7419-961D-596E-75F168DBA1B4}"/>
              </a:ext>
            </a:extLst>
          </p:cNvPr>
          <p:cNvSpPr txBox="1"/>
          <p:nvPr/>
        </p:nvSpPr>
        <p:spPr>
          <a:xfrm>
            <a:off x="952375" y="1080065"/>
            <a:ext cx="7239000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accent6"/>
              </a:buClr>
              <a:buSzPts val="2000"/>
              <a:buFont typeface="Wingdings" panose="05000000000000000000" pitchFamily="2" charset="2"/>
              <a:buChar char="Ø"/>
            </a:pP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Ratliff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H. D.. &amp; Rosenthal. A. S. (1983).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Order-picking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a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rectangular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warehouse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a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solvable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case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traveling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salesman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problem. Operations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research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31(3). 507-521.</a:t>
            </a:r>
          </a:p>
          <a:p>
            <a:pPr marL="457200" indent="-355600">
              <a:spcBef>
                <a:spcPts val="600"/>
              </a:spcBef>
              <a:buClr>
                <a:schemeClr val="accent6"/>
              </a:buClr>
              <a:buSzPts val="2000"/>
              <a:buFont typeface="Wingdings" panose="05000000000000000000" pitchFamily="2" charset="2"/>
              <a:buChar char="Ø"/>
            </a:pP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Petersen. C. G.. &amp;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Schmenner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R. W. (1999). An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evaluation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routing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volume‐based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storage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policies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an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order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picking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operation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Decision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Sciences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30(2). 481-501.</a:t>
            </a:r>
          </a:p>
          <a:p>
            <a:pPr marL="457200" indent="-355600">
              <a:spcBef>
                <a:spcPts val="600"/>
              </a:spcBef>
              <a:buClr>
                <a:schemeClr val="accent6"/>
              </a:buClr>
              <a:buSzPts val="2000"/>
              <a:buFont typeface="Wingdings" panose="05000000000000000000" pitchFamily="2" charset="2"/>
              <a:buChar char="Ø"/>
            </a:pP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Caron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F..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Marchet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G.. &amp;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Perego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A. (2000). Optimal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layout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low-level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picker-to-part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systems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International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Production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Research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38(1). 101-117.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55600">
              <a:spcBef>
                <a:spcPts val="600"/>
              </a:spcBef>
              <a:buClr>
                <a:schemeClr val="accent6"/>
              </a:buClr>
              <a:buSzPts val="2000"/>
              <a:buFont typeface="Wingdings" panose="05000000000000000000" pitchFamily="2" charset="2"/>
              <a:buChar char="Ø"/>
            </a:pP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Petersen. C. G.. &amp;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Aase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G. (2004). A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comparison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picking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storage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routing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policies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manual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order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picking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International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production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economics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92(1). 11-19</a:t>
            </a:r>
            <a:r>
              <a:rPr lang="tr-TR" sz="1200" dirty="0">
                <a:solidFill>
                  <a:srgbClr val="222222"/>
                </a:solidFill>
                <a:latin typeface="Arial" panose="020B0604020202020204" pitchFamily="34" charset="0"/>
                <a:ea typeface="Lato"/>
                <a:cs typeface="Lato"/>
                <a:sym typeface="Lato"/>
              </a:rPr>
              <a:t>.</a:t>
            </a:r>
            <a:endParaRPr lang="en-U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28AC77-16B7-166E-3AEC-391CE43887D8}"/>
              </a:ext>
            </a:extLst>
          </p:cNvPr>
          <p:cNvSpPr txBox="1">
            <a:spLocks/>
          </p:cNvSpPr>
          <p:nvPr/>
        </p:nvSpPr>
        <p:spPr>
          <a:xfrm>
            <a:off x="685675" y="677929"/>
            <a:ext cx="4540953" cy="48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>
                <a:solidFill>
                  <a:schemeClr val="accent1"/>
                </a:solidFill>
              </a:rPr>
              <a:t>ABC Analysis (</a:t>
            </a:r>
            <a:r>
              <a:rPr lang="tr-TR" sz="2800" b="1" dirty="0" err="1">
                <a:solidFill>
                  <a:schemeClr val="accent1"/>
                </a:solidFill>
              </a:rPr>
              <a:t>Pareto</a:t>
            </a:r>
            <a:r>
              <a:rPr lang="tr-TR" sz="2800" b="1" dirty="0">
                <a:solidFill>
                  <a:schemeClr val="accent1"/>
                </a:solidFill>
              </a:rPr>
              <a:t>)</a:t>
            </a:r>
            <a:endParaRPr lang="en-GB" sz="28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3003AB-88F0-3A9F-24D1-D7D4396FE9CD}"/>
              </a:ext>
            </a:extLst>
          </p:cNvPr>
          <p:cNvSpPr txBox="1"/>
          <p:nvPr/>
        </p:nvSpPr>
        <p:spPr>
          <a:xfrm>
            <a:off x="952375" y="1079965"/>
            <a:ext cx="7239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55600">
              <a:spcBef>
                <a:spcPts val="600"/>
              </a:spcBef>
              <a:buClr>
                <a:schemeClr val="accent6"/>
              </a:buClr>
              <a:buSzPts val="2000"/>
              <a:buFont typeface="Wingdings" panose="05000000000000000000" pitchFamily="2" charset="2"/>
              <a:buChar char="Ø"/>
            </a:pP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Douissa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M. R.. &amp;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Jabeur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K. (2016). A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new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model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multi-criteria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ABC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inventory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classification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PROAFTN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method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Procedia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Computer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Science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96. 550-559</a:t>
            </a:r>
          </a:p>
          <a:p>
            <a:pPr marL="457200" indent="-355600">
              <a:spcBef>
                <a:spcPts val="600"/>
              </a:spcBef>
              <a:buClr>
                <a:schemeClr val="accent6"/>
              </a:buClr>
              <a:buSzPts val="2000"/>
              <a:buFont typeface="Wingdings" panose="05000000000000000000" pitchFamily="2" charset="2"/>
              <a:buChar char="Ø"/>
            </a:pP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Nyman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D.. &amp;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Levitt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J. (2001). 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Maintenance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planning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scheduling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and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coordination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Industrial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Press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Inc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accent6"/>
              </a:buClr>
              <a:buSzPts val="2000"/>
              <a:buFont typeface="Wingdings" panose="05000000000000000000" pitchFamily="2" charset="2"/>
              <a:buChar char="Ø"/>
            </a:pP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Pareto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V. (1971). Manual of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political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economy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</a:p>
          <a:p>
            <a:pPr marL="457200" indent="-355600">
              <a:spcBef>
                <a:spcPts val="600"/>
              </a:spcBef>
              <a:buClr>
                <a:schemeClr val="accent6"/>
              </a:buClr>
              <a:buSzPts val="2000"/>
              <a:buFont typeface="Wingdings" panose="05000000000000000000" pitchFamily="2" charset="2"/>
              <a:buChar char="Ø"/>
            </a:pP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Ng. W. L. (2007). A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simple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classifier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multiple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criteria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ABC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analysis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European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Journal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of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Operational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Research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 177(1). 344-353.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355600">
              <a:spcBef>
                <a:spcPts val="600"/>
              </a:spcBef>
              <a:buClr>
                <a:schemeClr val="accent6"/>
              </a:buClr>
              <a:buSzPts val="2000"/>
              <a:buFont typeface="Wingdings" panose="05000000000000000000" pitchFamily="2" charset="2"/>
              <a:buChar char="Ø"/>
            </a:pP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 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Bragg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S. M. (2013). Inventory </a:t>
            </a:r>
            <a:r>
              <a:rPr lang="tr-TR" sz="12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management</a:t>
            </a:r>
            <a:r>
              <a:rPr lang="tr-TR" sz="12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Colorado: Accounting Tools.</a:t>
            </a:r>
            <a:endParaRPr lang="en-US" sz="12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30BDFC0-5167-4D8D-2247-ED3DE6C5BA1E}"/>
              </a:ext>
            </a:extLst>
          </p:cNvPr>
          <p:cNvSpPr txBox="1">
            <a:spLocks/>
          </p:cNvSpPr>
          <p:nvPr/>
        </p:nvSpPr>
        <p:spPr>
          <a:xfrm>
            <a:off x="1004330" y="668901"/>
            <a:ext cx="3761509" cy="48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 err="1">
                <a:solidFill>
                  <a:schemeClr val="accent1"/>
                </a:solidFill>
              </a:rPr>
              <a:t>Assignment</a:t>
            </a:r>
            <a:r>
              <a:rPr lang="tr-TR" sz="2800" b="1" dirty="0">
                <a:solidFill>
                  <a:schemeClr val="accent1"/>
                </a:solidFill>
              </a:rPr>
              <a:t> Problem</a:t>
            </a:r>
            <a:endParaRPr lang="en-GB" sz="28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04E418-3758-030A-488B-376B5EE42268}"/>
              </a:ext>
            </a:extLst>
          </p:cNvPr>
          <p:cNvSpPr txBox="1"/>
          <p:nvPr/>
        </p:nvSpPr>
        <p:spPr>
          <a:xfrm>
            <a:off x="1004330" y="1079662"/>
            <a:ext cx="72390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Thompson. G. L. (1981). A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recursive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solving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assignment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North-Holland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Mathematics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Studies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(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Vol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59.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pp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319-343). North-Holland. </a:t>
            </a:r>
            <a:endParaRPr lang="en-US" sz="1200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Konig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D. (1931).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Graphok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matrixok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[in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Hungarian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Graphs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matrices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]. Mat es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Fizikai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Lapok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38. 116-119.</a:t>
            </a:r>
            <a:endParaRPr lang="en-US" sz="1200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Jacobi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C. G. (1890). De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aequationum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differentialum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systemate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normali ad formam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normalem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revocando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Vorlesungen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über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Dynamik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C. G. J.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Jacobi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nebstes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fünf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hinterlassenen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Abhandlungen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desselben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herausegegeben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Clesch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Berlin.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Druck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Verlag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Georg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Reimer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1866. p. 550–578 et C.G.J.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Jacobi's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gesammelte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Werke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fünfter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Band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herausgegeben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K.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Weierstrass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Berlin.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Druck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Verlag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Georg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Reimer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1890. p. 485-513. (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cf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[I/67 a) et b)])</a:t>
            </a:r>
            <a:endParaRPr lang="en-US" sz="1200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tr-TR" sz="1200" dirty="0"/>
              <a:t> </a:t>
            </a:r>
            <a:endParaRPr lang="en-US" sz="12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9FEBFB2-E8F9-8D89-B9DE-1AD0A1FB7659}"/>
              </a:ext>
            </a:extLst>
          </p:cNvPr>
          <p:cNvSpPr txBox="1">
            <a:spLocks/>
          </p:cNvSpPr>
          <p:nvPr/>
        </p:nvSpPr>
        <p:spPr>
          <a:xfrm>
            <a:off x="890155" y="668901"/>
            <a:ext cx="5728854" cy="484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aleway"/>
              <a:buNone/>
              <a:defRPr sz="48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tr-TR" sz="2800" b="1" dirty="0" err="1">
                <a:solidFill>
                  <a:schemeClr val="accent1"/>
                </a:solidFill>
              </a:rPr>
              <a:t>Quadratic</a:t>
            </a:r>
            <a:r>
              <a:rPr lang="tr-TR" sz="2800" b="1" dirty="0">
                <a:solidFill>
                  <a:schemeClr val="accent1"/>
                </a:solidFill>
              </a:rPr>
              <a:t> </a:t>
            </a:r>
            <a:r>
              <a:rPr lang="tr-TR" sz="2800" b="1" dirty="0" err="1">
                <a:solidFill>
                  <a:schemeClr val="accent1"/>
                </a:solidFill>
              </a:rPr>
              <a:t>Assignment</a:t>
            </a:r>
            <a:r>
              <a:rPr lang="tr-TR" sz="2800" b="1" dirty="0">
                <a:solidFill>
                  <a:schemeClr val="accent1"/>
                </a:solidFill>
              </a:rPr>
              <a:t> Problem</a:t>
            </a:r>
            <a:endParaRPr lang="en-GB" sz="28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A607B-5EFC-84BC-FEF9-9F5B2BD453A5}"/>
              </a:ext>
            </a:extLst>
          </p:cNvPr>
          <p:cNvSpPr txBox="1"/>
          <p:nvPr/>
        </p:nvSpPr>
        <p:spPr>
          <a:xfrm>
            <a:off x="1004330" y="1153559"/>
            <a:ext cx="7239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W. J.. &amp; Smith. J. M. (1995). An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algorithm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quadratic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assignment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 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European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Journal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Operational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 81(1). 205-216.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Sahni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S.. &amp; Gonzalez. T. (1976). P-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complete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approximation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 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Journal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ACM (JACM). 23(3). 555-565.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 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Koopmans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T. C.. &amp;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Beckmann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M. (1957).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Assignment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problems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and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location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economic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activities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 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Econometrica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journal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of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Econometric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Society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53-76.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Ji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P.. Lee. W. B.. &amp;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H. (1997). A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new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algorithm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assignment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problem: An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alternative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Hungarian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method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 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operations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tr-TR" sz="1200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research</a:t>
            </a:r>
            <a:r>
              <a:rPr lang="tr-TR" sz="1200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 24(11). 1017-1023</a:t>
            </a:r>
            <a:endParaRPr lang="en-US" sz="1200" dirty="0">
              <a:solidFill>
                <a:schemeClr val="dk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A26521-C7F2-DE88-D7FC-9B06E2061AD0}"/>
              </a:ext>
            </a:extLst>
          </p:cNvPr>
          <p:cNvSpPr txBox="1"/>
          <p:nvPr/>
        </p:nvSpPr>
        <p:spPr>
          <a:xfrm>
            <a:off x="2067943" y="4960639"/>
            <a:ext cx="500786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tr-TR" sz="900" dirty="0">
                <a:solidFill>
                  <a:schemeClr val="tx1"/>
                </a:solidFill>
              </a:rPr>
              <a:t>2022-2023 Spring - IE 4920 - Group 9 – A Warehouse Decision Support System for Totomak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5878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6" grpId="0"/>
    </p:bld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3723</Words>
  <Application>Microsoft Office PowerPoint</Application>
  <PresentationFormat>On-screen Show (16:9)</PresentationFormat>
  <Paragraphs>1321</Paragraphs>
  <Slides>34</Slides>
  <Notes>30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Wingdings</vt:lpstr>
      <vt:lpstr>Raleway</vt:lpstr>
      <vt:lpstr>Times New Roman</vt:lpstr>
      <vt:lpstr>Arial</vt:lpstr>
      <vt:lpstr>Cambria Math</vt:lpstr>
      <vt:lpstr>Lato</vt:lpstr>
      <vt:lpstr>Calibri</vt:lpstr>
      <vt:lpstr>Antonio template</vt:lpstr>
      <vt:lpstr>PowerPoint Presentation</vt:lpstr>
      <vt:lpstr>CONTENTS</vt:lpstr>
      <vt:lpstr> SYSTEM ANALYSIS</vt:lpstr>
      <vt:lpstr>PowerPoint Presentation</vt:lpstr>
      <vt:lpstr>PowerPoint Presentation</vt:lpstr>
      <vt:lpstr>PowerPoint Presentation</vt:lpstr>
      <vt:lpstr> PROBLEM DEFINITION</vt:lpstr>
      <vt:lpstr>PowerPoint Presentation</vt:lpstr>
      <vt:lpstr> LITERATURE REVIEW</vt:lpstr>
      <vt:lpstr> MODELING APPROACH AND  SOLUTION METHODS</vt:lpstr>
      <vt:lpstr>Our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Heuristic</vt:lpstr>
      <vt:lpstr>PowerPoint Presentation</vt:lpstr>
      <vt:lpstr>Our Approach</vt:lpstr>
      <vt:lpstr>MODELING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Heuristic</vt:lpstr>
      <vt:lpstr>PowerPoint Presentation</vt:lpstr>
      <vt:lpstr> DECISION SUPPORT SYSTEM</vt:lpstr>
      <vt:lpstr>PowerPoint Presentation</vt:lpstr>
      <vt:lpstr>PowerPoint Presentation</vt:lpstr>
      <vt:lpstr>PowerPoint Presentation</vt:lpstr>
      <vt:lpstr> CONCLUSION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CM</dc:creator>
  <cp:lastModifiedBy>guner sirin</cp:lastModifiedBy>
  <cp:revision>138</cp:revision>
  <dcterms:modified xsi:type="dcterms:W3CDTF">2023-05-17T22:49:19Z</dcterms:modified>
</cp:coreProperties>
</file>